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8" r:id="rId6"/>
    <p:sldId id="272" r:id="rId7"/>
    <p:sldId id="261" r:id="rId8"/>
    <p:sldId id="270" r:id="rId9"/>
    <p:sldId id="273" r:id="rId10"/>
    <p:sldId id="263" r:id="rId11"/>
    <p:sldId id="274" r:id="rId12"/>
    <p:sldId id="271" r:id="rId13"/>
    <p:sldId id="265" r:id="rId14"/>
    <p:sldId id="275" r:id="rId15"/>
    <p:sldId id="267" r:id="rId16"/>
    <p:sldId id="269"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B9D"/>
    <a:srgbClr val="FF7C80"/>
    <a:srgbClr val="E13C21"/>
    <a:srgbClr val="CCD2D8"/>
    <a:srgbClr val="156082"/>
    <a:srgbClr val="006EA6"/>
    <a:srgbClr val="0087CC"/>
    <a:srgbClr val="007FBF"/>
    <a:srgbClr val="002A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7/19/2024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7/19/2024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7/19/2024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7/19/2024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7/19/2024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‹nr.›</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badmintonvlaanderen.be/form/9963/Aanvraag-tot-klassementsherziening"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blue and white rectangle with a blue circle&#10;&#10;Description automatically generated">
            <a:extLst>
              <a:ext uri="{FF2B5EF4-FFF2-40B4-BE49-F238E27FC236}">
                <a16:creationId xmlns:a16="http://schemas.microsoft.com/office/drawing/2014/main" id="{8B16CBA8-7EA4-ED67-46D0-E451AB26FA90}"/>
              </a:ext>
            </a:extLst>
          </p:cNvPr>
          <p:cNvPicPr>
            <a:picLocks noChangeAspect="1"/>
          </p:cNvPicPr>
          <p:nvPr/>
        </p:nvPicPr>
        <p:blipFill>
          <a:blip r:embed="rId2"/>
          <a:stretch>
            <a:fillRect/>
          </a:stretch>
        </p:blipFill>
        <p:spPr>
          <a:xfrm>
            <a:off x="0" y="-2610"/>
            <a:ext cx="12192000" cy="6863219"/>
          </a:xfrm>
          <a:prstGeom prst="rect">
            <a:avLst/>
          </a:prstGeom>
        </p:spPr>
      </p:pic>
      <p:sp>
        <p:nvSpPr>
          <p:cNvPr id="17" name="TextBox 16">
            <a:extLst>
              <a:ext uri="{FF2B5EF4-FFF2-40B4-BE49-F238E27FC236}">
                <a16:creationId xmlns:a16="http://schemas.microsoft.com/office/drawing/2014/main" id="{D7D3809C-EF6C-15B1-61AC-48A2FB3F4E80}"/>
              </a:ext>
            </a:extLst>
          </p:cNvPr>
          <p:cNvSpPr txBox="1"/>
          <p:nvPr/>
        </p:nvSpPr>
        <p:spPr>
          <a:xfrm>
            <a:off x="2974932" y="2274838"/>
            <a:ext cx="6242136"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dirty="0" err="1">
                <a:solidFill>
                  <a:schemeClr val="bg1"/>
                </a:solidFill>
                <a:latin typeface="Roc Grotesk ExtraWide ExtraBold" panose="00000807000000000000" pitchFamily="50" charset="0"/>
                <a:cs typeface="Calibri"/>
              </a:rPr>
              <a:t>Wijzigingen</a:t>
            </a:r>
            <a:r>
              <a:rPr lang="en-US" sz="4800" b="1" dirty="0">
                <a:solidFill>
                  <a:schemeClr val="bg1"/>
                </a:solidFill>
                <a:latin typeface="Roc Grotesk ExtraWide ExtraBold" panose="00000807000000000000" pitchFamily="50" charset="0"/>
                <a:cs typeface="Calibri"/>
              </a:rPr>
              <a:t> </a:t>
            </a:r>
            <a:r>
              <a:rPr lang="en-US" sz="4800" b="1" dirty="0" err="1">
                <a:solidFill>
                  <a:schemeClr val="bg1"/>
                </a:solidFill>
                <a:latin typeface="Roc Grotesk ExtraWide ExtraBold" panose="00000807000000000000" pitchFamily="50" charset="0"/>
                <a:cs typeface="Calibri"/>
              </a:rPr>
              <a:t>klassementensysteem</a:t>
            </a:r>
            <a:r>
              <a:rPr lang="en-US" sz="4800" b="1" dirty="0">
                <a:solidFill>
                  <a:schemeClr val="bg1"/>
                </a:solidFill>
                <a:latin typeface="Roc Grotesk ExtraWide ExtraBold" panose="00000807000000000000" pitchFamily="50" charset="0"/>
                <a:cs typeface="Calibri"/>
              </a:rPr>
              <a:t> </a:t>
            </a:r>
          </a:p>
          <a:p>
            <a:pPr algn="ctr"/>
            <a:r>
              <a:rPr lang="en-US" sz="4800" b="1" dirty="0">
                <a:solidFill>
                  <a:schemeClr val="bg1"/>
                </a:solidFill>
                <a:latin typeface="Roc Grotesk ExtraWide ExtraBold" panose="00000807000000000000" pitchFamily="50" charset="0"/>
                <a:cs typeface="Calibri"/>
              </a:rPr>
              <a:t>2024-2025</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3E9E58F5-2CBF-C8CE-E7FC-4675FF91E1FD}"/>
              </a:ext>
            </a:extLst>
          </p:cNvPr>
          <p:cNvPicPr>
            <a:picLocks noGrp="1" noChangeAspect="1"/>
          </p:cNvPicPr>
          <p:nvPr>
            <p:ph idx="1"/>
          </p:nvPr>
        </p:nvPicPr>
        <p:blipFill>
          <a:blip r:embed="rId2"/>
          <a:stretch>
            <a:fillRect/>
          </a:stretch>
        </p:blipFill>
        <p:spPr>
          <a:xfrm>
            <a:off x="0" y="-3968"/>
            <a:ext cx="12192000" cy="6862305"/>
          </a:xfrm>
        </p:spPr>
      </p:pic>
      <p:sp>
        <p:nvSpPr>
          <p:cNvPr id="28" name="TextBox 27">
            <a:extLst>
              <a:ext uri="{FF2B5EF4-FFF2-40B4-BE49-F238E27FC236}">
                <a16:creationId xmlns:a16="http://schemas.microsoft.com/office/drawing/2014/main" id="{41CCA3B7-ADA0-156E-7ED0-AE82FC3DBA4D}"/>
              </a:ext>
            </a:extLst>
          </p:cNvPr>
          <p:cNvSpPr txBox="1"/>
          <p:nvPr/>
        </p:nvSpPr>
        <p:spPr>
          <a:xfrm>
            <a:off x="1701452" y="605425"/>
            <a:ext cx="72650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000" b="1" dirty="0">
                <a:solidFill>
                  <a:srgbClr val="006EA6"/>
                </a:solidFill>
                <a:latin typeface="Roc Grotesk ExtraWide ExtraBold"/>
                <a:cs typeface="Calibri"/>
              </a:rPr>
              <a:t>Tornooi</a:t>
            </a:r>
          </a:p>
        </p:txBody>
      </p:sp>
      <p:sp>
        <p:nvSpPr>
          <p:cNvPr id="29" name="TextBox 28">
            <a:extLst>
              <a:ext uri="{FF2B5EF4-FFF2-40B4-BE49-F238E27FC236}">
                <a16:creationId xmlns:a16="http://schemas.microsoft.com/office/drawing/2014/main" id="{5A2E3DEE-6604-9C20-09DE-79BE080B8623}"/>
              </a:ext>
            </a:extLst>
          </p:cNvPr>
          <p:cNvSpPr txBox="1"/>
          <p:nvPr/>
        </p:nvSpPr>
        <p:spPr>
          <a:xfrm>
            <a:off x="1701452" y="1158657"/>
            <a:ext cx="726509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sz="2000" b="1" dirty="0">
                <a:solidFill>
                  <a:srgbClr val="007FBF"/>
                </a:solidFill>
                <a:latin typeface="Roc Grotesk ExtraWide ExtraBold"/>
                <a:cs typeface="Calibri"/>
              </a:rPr>
              <a:t>1) Verplicht inschrijven in eigen klassement</a:t>
            </a:r>
          </a:p>
        </p:txBody>
      </p:sp>
      <p:sp>
        <p:nvSpPr>
          <p:cNvPr id="32" name="TextBox 31">
            <a:extLst>
              <a:ext uri="{FF2B5EF4-FFF2-40B4-BE49-F238E27FC236}">
                <a16:creationId xmlns:a16="http://schemas.microsoft.com/office/drawing/2014/main" id="{9A69843E-B9A7-623B-7339-34BB49A190EB}"/>
              </a:ext>
            </a:extLst>
          </p:cNvPr>
          <p:cNvSpPr txBox="1"/>
          <p:nvPr/>
        </p:nvSpPr>
        <p:spPr>
          <a:xfrm>
            <a:off x="1697277" y="1551140"/>
            <a:ext cx="7628350"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600" b="1" dirty="0">
                <a:solidFill>
                  <a:srgbClr val="0087CC"/>
                </a:solidFill>
                <a:latin typeface="Roc Grotesk"/>
                <a:cs typeface="Calibri"/>
              </a:rPr>
              <a:t>Doel</a:t>
            </a:r>
            <a:r>
              <a:rPr lang="nl-BE" sz="1600" dirty="0">
                <a:solidFill>
                  <a:srgbClr val="0087CC"/>
                </a:solidFill>
                <a:latin typeface="Roc Grotesk"/>
                <a:cs typeface="Calibri"/>
              </a:rPr>
              <a:t>: meer wedstrijden tussen gelijke klassementen, zodat de winnaar voldoende punten krijgt om het gemiddelde positief te beïnvloeden</a:t>
            </a:r>
          </a:p>
          <a:p>
            <a:endParaRPr lang="nl-BE" sz="1600" dirty="0">
              <a:solidFill>
                <a:srgbClr val="0087CC"/>
              </a:solidFill>
              <a:latin typeface="Roc Grotesk"/>
              <a:cs typeface="Calibri"/>
            </a:endParaRPr>
          </a:p>
          <a:p>
            <a:r>
              <a:rPr lang="nl-BE" sz="1600" u="sng" dirty="0">
                <a:solidFill>
                  <a:srgbClr val="0087CC"/>
                </a:solidFill>
                <a:latin typeface="Roc Grotesk"/>
                <a:cs typeface="Calibri"/>
              </a:rPr>
              <a:t>Voorbeeld</a:t>
            </a:r>
          </a:p>
          <a:p>
            <a:r>
              <a:rPr lang="nl-BE" sz="1600" dirty="0">
                <a:solidFill>
                  <a:srgbClr val="0087CC"/>
                </a:solidFill>
                <a:latin typeface="Roc Grotesk"/>
                <a:cs typeface="Calibri"/>
              </a:rPr>
              <a:t>een 5-speler kan zich enkel inschrijven in een tabel 5, een reeks 5-6 of een reeks 4-5</a:t>
            </a:r>
          </a:p>
          <a:p>
            <a:endParaRPr lang="nl-BE" sz="1600" dirty="0">
              <a:solidFill>
                <a:srgbClr val="0087CC"/>
              </a:solidFill>
              <a:latin typeface="Roc Grotesk"/>
              <a:cs typeface="Calibri"/>
            </a:endParaRPr>
          </a:p>
          <a:p>
            <a:r>
              <a:rPr lang="nl-BE" sz="1600" b="1" dirty="0">
                <a:solidFill>
                  <a:srgbClr val="0087CC"/>
                </a:solidFill>
                <a:latin typeface="Roc Grotesk"/>
                <a:cs typeface="Calibri"/>
              </a:rPr>
              <a:t>In dubbel</a:t>
            </a:r>
            <a:r>
              <a:rPr lang="nl-BE" sz="1600" dirty="0">
                <a:solidFill>
                  <a:srgbClr val="0087CC"/>
                </a:solidFill>
                <a:latin typeface="Roc Grotesk"/>
                <a:cs typeface="Calibri"/>
              </a:rPr>
              <a:t>: een koppel met verschillende klassementen moet zich inschrijven in de tabel met het sterkste klassement van het koppel</a:t>
            </a:r>
          </a:p>
          <a:p>
            <a:endParaRPr lang="nl-BE" sz="1600" dirty="0">
              <a:solidFill>
                <a:srgbClr val="0087CC"/>
              </a:solidFill>
              <a:latin typeface="Roc Grotesk"/>
              <a:cs typeface="Calibri"/>
            </a:endParaRPr>
          </a:p>
          <a:p>
            <a:r>
              <a:rPr lang="nl-BE" sz="1600" u="sng" dirty="0">
                <a:solidFill>
                  <a:srgbClr val="0087CC"/>
                </a:solidFill>
                <a:latin typeface="Roc Grotesk"/>
                <a:cs typeface="Calibri"/>
              </a:rPr>
              <a:t>Voorbeeld</a:t>
            </a:r>
          </a:p>
          <a:p>
            <a:r>
              <a:rPr lang="nl-BE" sz="1600" dirty="0">
                <a:solidFill>
                  <a:srgbClr val="0087CC"/>
                </a:solidFill>
                <a:latin typeface="Roc Grotesk"/>
                <a:cs typeface="Calibri"/>
              </a:rPr>
              <a:t>een koppel 5 en 6 kan zich enkel inschrijven in een tabel 5, een reeks 5-6 of een reeks 4-5</a:t>
            </a:r>
            <a:endParaRPr lang="nl-BE" sz="1600" u="sng" dirty="0">
              <a:solidFill>
                <a:srgbClr val="0087CC"/>
              </a:solidFill>
              <a:latin typeface="Roc Grotesk"/>
              <a:cs typeface="Calibri"/>
            </a:endParaRPr>
          </a:p>
          <a:p>
            <a:endParaRPr lang="nl-BE" sz="1600" dirty="0">
              <a:solidFill>
                <a:srgbClr val="0087CC"/>
              </a:solidFill>
              <a:latin typeface="Roc Grotesk"/>
              <a:cs typeface="Calibri"/>
            </a:endParaRPr>
          </a:p>
        </p:txBody>
      </p:sp>
    </p:spTree>
    <p:extLst>
      <p:ext uri="{BB962C8B-B14F-4D97-AF65-F5344CB8AC3E}">
        <p14:creationId xmlns:p14="http://schemas.microsoft.com/office/powerpoint/2010/main" val="427282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white background with black and white clouds&#10;&#10;Description automatically generated">
            <a:extLst>
              <a:ext uri="{FF2B5EF4-FFF2-40B4-BE49-F238E27FC236}">
                <a16:creationId xmlns:a16="http://schemas.microsoft.com/office/drawing/2014/main" id="{8F87CB3C-0850-41AD-FB69-01D40F651E93}"/>
              </a:ext>
            </a:extLst>
          </p:cNvPr>
          <p:cNvPicPr>
            <a:picLocks noChangeAspect="1"/>
          </p:cNvPicPr>
          <p:nvPr/>
        </p:nvPicPr>
        <p:blipFill>
          <a:blip r:embed="rId2"/>
          <a:stretch>
            <a:fillRect/>
          </a:stretch>
        </p:blipFill>
        <p:spPr>
          <a:xfrm>
            <a:off x="2610" y="2610"/>
            <a:ext cx="12192000" cy="6852780"/>
          </a:xfrm>
          <a:prstGeom prst="rect">
            <a:avLst/>
          </a:prstGeom>
        </p:spPr>
      </p:pic>
      <p:sp>
        <p:nvSpPr>
          <p:cNvPr id="22" name="TextBox 21">
            <a:extLst>
              <a:ext uri="{FF2B5EF4-FFF2-40B4-BE49-F238E27FC236}">
                <a16:creationId xmlns:a16="http://schemas.microsoft.com/office/drawing/2014/main" id="{A9CAECA5-D458-2D7B-D319-3655E06F5689}"/>
              </a:ext>
            </a:extLst>
          </p:cNvPr>
          <p:cNvSpPr txBox="1"/>
          <p:nvPr/>
        </p:nvSpPr>
        <p:spPr>
          <a:xfrm>
            <a:off x="1701452" y="605425"/>
            <a:ext cx="72650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000" b="1" dirty="0">
                <a:solidFill>
                  <a:srgbClr val="006EA6"/>
                </a:solidFill>
                <a:latin typeface="Roc Grotesk ExtraWide ExtraBold"/>
                <a:cs typeface="Calibri"/>
              </a:rPr>
              <a:t>Tornooi</a:t>
            </a:r>
          </a:p>
        </p:txBody>
      </p:sp>
      <p:sp>
        <p:nvSpPr>
          <p:cNvPr id="23" name="TextBox 22">
            <a:extLst>
              <a:ext uri="{FF2B5EF4-FFF2-40B4-BE49-F238E27FC236}">
                <a16:creationId xmlns:a16="http://schemas.microsoft.com/office/drawing/2014/main" id="{6B167441-228B-DF16-FBC6-6D79A6A6E6BC}"/>
              </a:ext>
            </a:extLst>
          </p:cNvPr>
          <p:cNvSpPr txBox="1"/>
          <p:nvPr/>
        </p:nvSpPr>
        <p:spPr>
          <a:xfrm>
            <a:off x="1701452" y="1158657"/>
            <a:ext cx="726509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007FBF"/>
                </a:solidFill>
                <a:latin typeface="Roc Grotesk ExtraWide ExtraBold"/>
                <a:cs typeface="Calibri"/>
              </a:rPr>
              <a:t>2) </a:t>
            </a:r>
            <a:r>
              <a:rPr lang="nl-BE" sz="2000" b="1" dirty="0">
                <a:solidFill>
                  <a:srgbClr val="007FBF"/>
                </a:solidFill>
                <a:latin typeface="Roc Grotesk ExtraWide ExtraBold"/>
                <a:cs typeface="Calibri"/>
              </a:rPr>
              <a:t>Maximum 2 klassementen verschil tussen spelers in een koppel</a:t>
            </a:r>
          </a:p>
        </p:txBody>
      </p:sp>
      <p:sp>
        <p:nvSpPr>
          <p:cNvPr id="27" name="TextBox 26">
            <a:extLst>
              <a:ext uri="{FF2B5EF4-FFF2-40B4-BE49-F238E27FC236}">
                <a16:creationId xmlns:a16="http://schemas.microsoft.com/office/drawing/2014/main" id="{899EA624-BA81-95B7-6E21-5724B90D2717}"/>
              </a:ext>
            </a:extLst>
          </p:cNvPr>
          <p:cNvSpPr txBox="1"/>
          <p:nvPr/>
        </p:nvSpPr>
        <p:spPr>
          <a:xfrm>
            <a:off x="1697277" y="1551140"/>
            <a:ext cx="7628350"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600" b="1" dirty="0">
                <a:solidFill>
                  <a:srgbClr val="0087CC"/>
                </a:solidFill>
                <a:latin typeface="Roc Grotesk"/>
                <a:cs typeface="Calibri"/>
              </a:rPr>
              <a:t>Doel</a:t>
            </a:r>
            <a:r>
              <a:rPr lang="nl-BE" sz="1600" dirty="0">
                <a:solidFill>
                  <a:srgbClr val="0087CC"/>
                </a:solidFill>
                <a:latin typeface="Roc Grotesk"/>
                <a:cs typeface="Calibri"/>
              </a:rPr>
              <a:t>: meer evenwichtige koppels en zo ook wedstrijden tussen gelijke klassementen, zodat de winnaar voldoende punten krijgt om het gemiddelde positief te beïnvloeden</a:t>
            </a:r>
          </a:p>
          <a:p>
            <a:endParaRPr lang="nl-BE" sz="1600" dirty="0">
              <a:solidFill>
                <a:srgbClr val="0087CC"/>
              </a:solidFill>
              <a:latin typeface="Roc Grotesk"/>
              <a:cs typeface="Calibri"/>
            </a:endParaRPr>
          </a:p>
          <a:p>
            <a:r>
              <a:rPr lang="nl-BE" sz="1600" u="sng" dirty="0">
                <a:solidFill>
                  <a:srgbClr val="0087CC"/>
                </a:solidFill>
                <a:latin typeface="Roc Grotesk"/>
                <a:cs typeface="Calibri"/>
              </a:rPr>
              <a:t>Voorbeeld</a:t>
            </a:r>
          </a:p>
          <a:p>
            <a:r>
              <a:rPr lang="nl-BE" sz="1600" dirty="0">
                <a:solidFill>
                  <a:srgbClr val="0087CC"/>
                </a:solidFill>
                <a:latin typeface="Roc Grotesk"/>
                <a:cs typeface="Calibri"/>
              </a:rPr>
              <a:t>een 5-speler kan samenspelen met een speler van klassement 3, 4, 5, 6 of 7</a:t>
            </a:r>
          </a:p>
          <a:p>
            <a:endParaRPr lang="nl-BE" sz="1600" u="sng" dirty="0">
              <a:solidFill>
                <a:srgbClr val="0087CC"/>
              </a:solidFill>
              <a:latin typeface="Roc Grotesk"/>
              <a:cs typeface="Calibri"/>
            </a:endParaRPr>
          </a:p>
          <a:p>
            <a:r>
              <a:rPr lang="nl-BE" sz="1600" dirty="0">
                <a:solidFill>
                  <a:srgbClr val="0087CC"/>
                </a:solidFill>
                <a:latin typeface="Roc Grotesk"/>
                <a:cs typeface="Calibri"/>
              </a:rPr>
              <a:t>Een reeks 5-6 kan bijvoorbeeld volgende koppels bevatten:</a:t>
            </a:r>
          </a:p>
          <a:p>
            <a:pPr marL="285750" indent="-285750">
              <a:buFont typeface="Arial" panose="020B0604020202020204" pitchFamily="34" charset="0"/>
              <a:buChar char="•"/>
            </a:pPr>
            <a:r>
              <a:rPr lang="nl-BE" sz="1600" dirty="0">
                <a:solidFill>
                  <a:srgbClr val="0087CC"/>
                </a:solidFill>
                <a:latin typeface="Roc Grotesk"/>
                <a:cs typeface="Calibri"/>
              </a:rPr>
              <a:t>5-5</a:t>
            </a:r>
          </a:p>
          <a:p>
            <a:pPr marL="285750" indent="-285750">
              <a:buFont typeface="Arial" panose="020B0604020202020204" pitchFamily="34" charset="0"/>
              <a:buChar char="•"/>
            </a:pPr>
            <a:r>
              <a:rPr lang="nl-BE" sz="1600" dirty="0">
                <a:solidFill>
                  <a:srgbClr val="0087CC"/>
                </a:solidFill>
                <a:latin typeface="Roc Grotesk"/>
                <a:cs typeface="Calibri"/>
              </a:rPr>
              <a:t>5-6</a:t>
            </a:r>
          </a:p>
          <a:p>
            <a:pPr marL="285750" indent="-285750">
              <a:buFont typeface="Arial" panose="020B0604020202020204" pitchFamily="34" charset="0"/>
              <a:buChar char="•"/>
            </a:pPr>
            <a:r>
              <a:rPr lang="nl-BE" sz="1600" dirty="0">
                <a:solidFill>
                  <a:srgbClr val="0087CC"/>
                </a:solidFill>
                <a:latin typeface="Roc Grotesk"/>
                <a:cs typeface="Calibri"/>
              </a:rPr>
              <a:t>5-7</a:t>
            </a:r>
          </a:p>
          <a:p>
            <a:pPr marL="285750" indent="-285750">
              <a:buFont typeface="Arial" panose="020B0604020202020204" pitchFamily="34" charset="0"/>
              <a:buChar char="•"/>
            </a:pPr>
            <a:r>
              <a:rPr lang="nl-BE" sz="1600" dirty="0">
                <a:solidFill>
                  <a:srgbClr val="0087CC"/>
                </a:solidFill>
                <a:latin typeface="Roc Grotesk"/>
                <a:cs typeface="Calibri"/>
              </a:rPr>
              <a:t>6-6</a:t>
            </a:r>
          </a:p>
          <a:p>
            <a:pPr marL="285750" indent="-285750">
              <a:buFont typeface="Arial" panose="020B0604020202020204" pitchFamily="34" charset="0"/>
              <a:buChar char="•"/>
            </a:pPr>
            <a:r>
              <a:rPr lang="nl-BE" sz="1600" dirty="0">
                <a:solidFill>
                  <a:srgbClr val="0087CC"/>
                </a:solidFill>
                <a:latin typeface="Roc Grotesk"/>
                <a:cs typeface="Calibri"/>
              </a:rPr>
              <a:t>6-7</a:t>
            </a:r>
          </a:p>
          <a:p>
            <a:pPr marL="285750" indent="-285750">
              <a:buFont typeface="Arial" panose="020B0604020202020204" pitchFamily="34" charset="0"/>
              <a:buChar char="•"/>
            </a:pPr>
            <a:r>
              <a:rPr lang="nl-BE" sz="1600" dirty="0">
                <a:solidFill>
                  <a:srgbClr val="0087CC"/>
                </a:solidFill>
                <a:latin typeface="Roc Grotesk"/>
                <a:cs typeface="Calibri"/>
              </a:rPr>
              <a:t>6-8</a:t>
            </a:r>
          </a:p>
          <a:p>
            <a:endParaRPr lang="nl-BE" sz="1600" dirty="0">
              <a:solidFill>
                <a:srgbClr val="0087CC"/>
              </a:solidFill>
              <a:latin typeface="Roc Grotesk"/>
              <a:cs typeface="Calibri"/>
            </a:endParaRPr>
          </a:p>
        </p:txBody>
      </p:sp>
    </p:spTree>
    <p:extLst>
      <p:ext uri="{BB962C8B-B14F-4D97-AF65-F5344CB8AC3E}">
        <p14:creationId xmlns:p14="http://schemas.microsoft.com/office/powerpoint/2010/main" val="2063357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3E9E58F5-2CBF-C8CE-E7FC-4675FF91E1FD}"/>
              </a:ext>
            </a:extLst>
          </p:cNvPr>
          <p:cNvPicPr>
            <a:picLocks noGrp="1" noChangeAspect="1"/>
          </p:cNvPicPr>
          <p:nvPr>
            <p:ph idx="1"/>
          </p:nvPr>
        </p:nvPicPr>
        <p:blipFill>
          <a:blip r:embed="rId2"/>
          <a:stretch>
            <a:fillRect/>
          </a:stretch>
        </p:blipFill>
        <p:spPr>
          <a:xfrm>
            <a:off x="0" y="-3968"/>
            <a:ext cx="12192000" cy="6862305"/>
          </a:xfrm>
        </p:spPr>
      </p:pic>
      <p:sp>
        <p:nvSpPr>
          <p:cNvPr id="28" name="TextBox 27">
            <a:extLst>
              <a:ext uri="{FF2B5EF4-FFF2-40B4-BE49-F238E27FC236}">
                <a16:creationId xmlns:a16="http://schemas.microsoft.com/office/drawing/2014/main" id="{41CCA3B7-ADA0-156E-7ED0-AE82FC3DBA4D}"/>
              </a:ext>
            </a:extLst>
          </p:cNvPr>
          <p:cNvSpPr txBox="1"/>
          <p:nvPr/>
        </p:nvSpPr>
        <p:spPr>
          <a:xfrm>
            <a:off x="1701452" y="605425"/>
            <a:ext cx="72650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000" b="1" dirty="0">
                <a:solidFill>
                  <a:srgbClr val="006EA6"/>
                </a:solidFill>
                <a:latin typeface="Roc Grotesk ExtraWide ExtraBold"/>
                <a:cs typeface="Calibri"/>
              </a:rPr>
              <a:t>Tornooi</a:t>
            </a:r>
          </a:p>
        </p:txBody>
      </p:sp>
      <p:sp>
        <p:nvSpPr>
          <p:cNvPr id="29" name="TextBox 28">
            <a:extLst>
              <a:ext uri="{FF2B5EF4-FFF2-40B4-BE49-F238E27FC236}">
                <a16:creationId xmlns:a16="http://schemas.microsoft.com/office/drawing/2014/main" id="{5A2E3DEE-6604-9C20-09DE-79BE080B8623}"/>
              </a:ext>
            </a:extLst>
          </p:cNvPr>
          <p:cNvSpPr txBox="1"/>
          <p:nvPr/>
        </p:nvSpPr>
        <p:spPr>
          <a:xfrm>
            <a:off x="1701452" y="1158657"/>
            <a:ext cx="726509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sz="2000" b="1" dirty="0">
                <a:solidFill>
                  <a:srgbClr val="007FBF"/>
                </a:solidFill>
                <a:latin typeface="Roc Grotesk ExtraWide ExtraBold"/>
                <a:cs typeface="Calibri"/>
              </a:rPr>
              <a:t>3) Splitsing van reeksen bij 8 spelers/koppels van elk klassement</a:t>
            </a:r>
          </a:p>
        </p:txBody>
      </p:sp>
      <p:sp>
        <p:nvSpPr>
          <p:cNvPr id="32" name="TextBox 31">
            <a:extLst>
              <a:ext uri="{FF2B5EF4-FFF2-40B4-BE49-F238E27FC236}">
                <a16:creationId xmlns:a16="http://schemas.microsoft.com/office/drawing/2014/main" id="{9A69843E-B9A7-623B-7339-34BB49A190EB}"/>
              </a:ext>
            </a:extLst>
          </p:cNvPr>
          <p:cNvSpPr txBox="1"/>
          <p:nvPr/>
        </p:nvSpPr>
        <p:spPr>
          <a:xfrm>
            <a:off x="1697277" y="1551140"/>
            <a:ext cx="7628350"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600" b="1" dirty="0">
                <a:solidFill>
                  <a:srgbClr val="0087CC"/>
                </a:solidFill>
                <a:latin typeface="Roc Grotesk"/>
                <a:cs typeface="Calibri"/>
              </a:rPr>
              <a:t>Doel</a:t>
            </a:r>
            <a:r>
              <a:rPr lang="nl-BE" sz="1600" dirty="0">
                <a:solidFill>
                  <a:srgbClr val="0087CC"/>
                </a:solidFill>
                <a:latin typeface="Roc Grotesk"/>
                <a:cs typeface="Calibri"/>
              </a:rPr>
              <a:t>:</a:t>
            </a:r>
            <a:r>
              <a:rPr lang="nl-BE" sz="1600" b="1" dirty="0">
                <a:solidFill>
                  <a:srgbClr val="0087CC"/>
                </a:solidFill>
                <a:latin typeface="Roc Grotesk"/>
                <a:cs typeface="Calibri"/>
              </a:rPr>
              <a:t> </a:t>
            </a:r>
            <a:r>
              <a:rPr lang="nl-BE" sz="1600" dirty="0">
                <a:solidFill>
                  <a:srgbClr val="0087CC"/>
                </a:solidFill>
                <a:latin typeface="Roc Grotesk"/>
                <a:cs typeface="Calibri"/>
              </a:rPr>
              <a:t>meer wedstrijden tussen gelijke klassementen, zodat de winnaar voldoende punten krijgt om het gemiddelde positief te beïnvloeden</a:t>
            </a:r>
          </a:p>
          <a:p>
            <a:endParaRPr lang="nl-BE" sz="1600" dirty="0">
              <a:solidFill>
                <a:srgbClr val="0087CC"/>
              </a:solidFill>
              <a:latin typeface="Roc Grotesk"/>
              <a:cs typeface="Calibri"/>
            </a:endParaRPr>
          </a:p>
          <a:p>
            <a:r>
              <a:rPr lang="nl-BE" sz="1600" b="1" dirty="0">
                <a:solidFill>
                  <a:srgbClr val="0087CC"/>
                </a:solidFill>
                <a:latin typeface="Roc Grotesk"/>
                <a:cs typeface="Calibri"/>
              </a:rPr>
              <a:t>In enkel</a:t>
            </a:r>
          </a:p>
          <a:p>
            <a:r>
              <a:rPr lang="nl-BE" sz="1600" u="sng" dirty="0">
                <a:solidFill>
                  <a:srgbClr val="0087CC"/>
                </a:solidFill>
                <a:latin typeface="Roc Grotesk"/>
                <a:cs typeface="Calibri"/>
              </a:rPr>
              <a:t>Voorbeeld reeks 5-6</a:t>
            </a:r>
          </a:p>
          <a:p>
            <a:endParaRPr lang="nl-BE" sz="1600" dirty="0">
              <a:solidFill>
                <a:srgbClr val="0087CC"/>
              </a:solidFill>
              <a:latin typeface="Roc Grotesk"/>
              <a:cs typeface="Calibri"/>
            </a:endParaRPr>
          </a:p>
          <a:p>
            <a:pPr marL="285750" indent="-285750">
              <a:buFont typeface="Arial" panose="020B0604020202020204" pitchFamily="34" charset="0"/>
              <a:buChar char="•"/>
            </a:pPr>
            <a:r>
              <a:rPr lang="nl-BE" sz="1600" dirty="0">
                <a:solidFill>
                  <a:srgbClr val="0087CC"/>
                </a:solidFill>
                <a:latin typeface="Roc Grotesk"/>
                <a:cs typeface="Calibri"/>
              </a:rPr>
              <a:t>8 spelers van klassement 5</a:t>
            </a:r>
          </a:p>
          <a:p>
            <a:pPr marL="285750" indent="-285750">
              <a:buFont typeface="Arial" panose="020B0604020202020204" pitchFamily="34" charset="0"/>
              <a:buChar char="•"/>
            </a:pPr>
            <a:r>
              <a:rPr lang="nl-BE" sz="1600" dirty="0">
                <a:solidFill>
                  <a:srgbClr val="0087CC"/>
                </a:solidFill>
                <a:latin typeface="Roc Grotesk"/>
                <a:cs typeface="Calibri"/>
              </a:rPr>
              <a:t>4 spelers van klassement 6</a:t>
            </a:r>
            <a:br>
              <a:rPr lang="nl-BE" sz="1600" dirty="0">
                <a:solidFill>
                  <a:srgbClr val="0087CC"/>
                </a:solidFill>
                <a:latin typeface="Roc Grotesk"/>
                <a:cs typeface="Calibri"/>
              </a:rPr>
            </a:br>
            <a:endParaRPr lang="nl-BE" sz="1600" dirty="0">
              <a:solidFill>
                <a:srgbClr val="0087CC"/>
              </a:solidFill>
              <a:latin typeface="Roc Grotesk"/>
              <a:cs typeface="Calibri"/>
            </a:endParaRPr>
          </a:p>
          <a:p>
            <a:endParaRPr lang="nl-BE" sz="1600" dirty="0">
              <a:solidFill>
                <a:srgbClr val="0087CC"/>
              </a:solidFill>
              <a:latin typeface="Roc Grotesk"/>
              <a:cs typeface="Calibri"/>
            </a:endParaRPr>
          </a:p>
          <a:p>
            <a:pPr marL="285750" indent="-285750">
              <a:buFont typeface="Arial" panose="020B0604020202020204" pitchFamily="34" charset="0"/>
              <a:buChar char="•"/>
            </a:pPr>
            <a:r>
              <a:rPr lang="nl-BE" sz="1600" dirty="0">
                <a:solidFill>
                  <a:srgbClr val="0087CC"/>
                </a:solidFill>
                <a:latin typeface="Roc Grotesk"/>
                <a:cs typeface="Calibri"/>
              </a:rPr>
              <a:t>8 spelers van klassement 5</a:t>
            </a:r>
          </a:p>
          <a:p>
            <a:pPr marL="285750" indent="-285750">
              <a:buFont typeface="Arial" panose="020B0604020202020204" pitchFamily="34" charset="0"/>
              <a:buChar char="•"/>
            </a:pPr>
            <a:r>
              <a:rPr lang="nl-BE" sz="1600" dirty="0">
                <a:solidFill>
                  <a:srgbClr val="0087CC"/>
                </a:solidFill>
                <a:latin typeface="Roc Grotesk"/>
                <a:cs typeface="Calibri"/>
              </a:rPr>
              <a:t>8 spelers van klassement 6</a:t>
            </a:r>
          </a:p>
        </p:txBody>
      </p:sp>
      <p:sp>
        <p:nvSpPr>
          <p:cNvPr id="3" name="Rechteraccolade 2">
            <a:extLst>
              <a:ext uri="{FF2B5EF4-FFF2-40B4-BE49-F238E27FC236}">
                <a16:creationId xmlns:a16="http://schemas.microsoft.com/office/drawing/2014/main" id="{96C9B612-535D-19B5-6F70-944E3D597005}"/>
              </a:ext>
            </a:extLst>
          </p:cNvPr>
          <p:cNvSpPr/>
          <p:nvPr/>
        </p:nvSpPr>
        <p:spPr>
          <a:xfrm>
            <a:off x="4332568" y="3075117"/>
            <a:ext cx="137160" cy="5040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nl-BE" dirty="0"/>
          </a:p>
        </p:txBody>
      </p:sp>
      <p:sp>
        <p:nvSpPr>
          <p:cNvPr id="4" name="Tekstvak 3">
            <a:extLst>
              <a:ext uri="{FF2B5EF4-FFF2-40B4-BE49-F238E27FC236}">
                <a16:creationId xmlns:a16="http://schemas.microsoft.com/office/drawing/2014/main" id="{B86DF27C-E445-BDA6-601D-FBC5D20BDE97}"/>
              </a:ext>
            </a:extLst>
          </p:cNvPr>
          <p:cNvSpPr txBox="1"/>
          <p:nvPr/>
        </p:nvSpPr>
        <p:spPr>
          <a:xfrm>
            <a:off x="4469728" y="3157840"/>
            <a:ext cx="2324956" cy="338554"/>
          </a:xfrm>
          <a:prstGeom prst="rect">
            <a:avLst/>
          </a:prstGeom>
          <a:noFill/>
        </p:spPr>
        <p:txBody>
          <a:bodyPr wrap="square" rtlCol="0">
            <a:spAutoFit/>
          </a:bodyPr>
          <a:lstStyle/>
          <a:p>
            <a:r>
              <a:rPr lang="nl-BE" sz="1600" dirty="0">
                <a:solidFill>
                  <a:srgbClr val="0087CC"/>
                </a:solidFill>
                <a:latin typeface="Roc Grotesk"/>
                <a:cs typeface="Calibri"/>
              </a:rPr>
              <a:t>Geen verplichte splitsing</a:t>
            </a:r>
          </a:p>
        </p:txBody>
      </p:sp>
      <p:sp>
        <p:nvSpPr>
          <p:cNvPr id="14" name="Rechteraccolade 13">
            <a:extLst>
              <a:ext uri="{FF2B5EF4-FFF2-40B4-BE49-F238E27FC236}">
                <a16:creationId xmlns:a16="http://schemas.microsoft.com/office/drawing/2014/main" id="{D2DE3C64-E446-E5B4-7513-C37540A695DD}"/>
              </a:ext>
            </a:extLst>
          </p:cNvPr>
          <p:cNvSpPr/>
          <p:nvPr/>
        </p:nvSpPr>
        <p:spPr>
          <a:xfrm>
            <a:off x="4332568" y="4035944"/>
            <a:ext cx="137160" cy="5040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nl-BE" dirty="0"/>
          </a:p>
        </p:txBody>
      </p:sp>
      <p:sp>
        <p:nvSpPr>
          <p:cNvPr id="15" name="Tekstvak 14">
            <a:extLst>
              <a:ext uri="{FF2B5EF4-FFF2-40B4-BE49-F238E27FC236}">
                <a16:creationId xmlns:a16="http://schemas.microsoft.com/office/drawing/2014/main" id="{8558FE26-D7C1-0B16-F4D1-2599963E5E6F}"/>
              </a:ext>
            </a:extLst>
          </p:cNvPr>
          <p:cNvSpPr txBox="1"/>
          <p:nvPr/>
        </p:nvSpPr>
        <p:spPr>
          <a:xfrm>
            <a:off x="4469728" y="4118667"/>
            <a:ext cx="2324956" cy="338554"/>
          </a:xfrm>
          <a:prstGeom prst="rect">
            <a:avLst/>
          </a:prstGeom>
          <a:noFill/>
        </p:spPr>
        <p:txBody>
          <a:bodyPr wrap="square" rtlCol="0">
            <a:spAutoFit/>
          </a:bodyPr>
          <a:lstStyle/>
          <a:p>
            <a:r>
              <a:rPr lang="nl-BE" sz="1600" dirty="0">
                <a:solidFill>
                  <a:srgbClr val="0087CC"/>
                </a:solidFill>
                <a:latin typeface="Roc Grotesk"/>
                <a:cs typeface="Calibri"/>
              </a:rPr>
              <a:t>Wel verplichte splitsing</a:t>
            </a:r>
          </a:p>
        </p:txBody>
      </p:sp>
    </p:spTree>
    <p:extLst>
      <p:ext uri="{BB962C8B-B14F-4D97-AF65-F5344CB8AC3E}">
        <p14:creationId xmlns:p14="http://schemas.microsoft.com/office/powerpoint/2010/main" val="3611168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3E9E58F5-2CBF-C8CE-E7FC-4675FF91E1FD}"/>
              </a:ext>
            </a:extLst>
          </p:cNvPr>
          <p:cNvPicPr>
            <a:picLocks noGrp="1" noChangeAspect="1"/>
          </p:cNvPicPr>
          <p:nvPr>
            <p:ph idx="1"/>
          </p:nvPr>
        </p:nvPicPr>
        <p:blipFill>
          <a:blip r:embed="rId2"/>
          <a:stretch>
            <a:fillRect/>
          </a:stretch>
        </p:blipFill>
        <p:spPr>
          <a:xfrm>
            <a:off x="0" y="-3968"/>
            <a:ext cx="12192000" cy="6862305"/>
          </a:xfrm>
        </p:spPr>
      </p:pic>
      <p:sp>
        <p:nvSpPr>
          <p:cNvPr id="28" name="TextBox 27">
            <a:extLst>
              <a:ext uri="{FF2B5EF4-FFF2-40B4-BE49-F238E27FC236}">
                <a16:creationId xmlns:a16="http://schemas.microsoft.com/office/drawing/2014/main" id="{41CCA3B7-ADA0-156E-7ED0-AE82FC3DBA4D}"/>
              </a:ext>
            </a:extLst>
          </p:cNvPr>
          <p:cNvSpPr txBox="1"/>
          <p:nvPr/>
        </p:nvSpPr>
        <p:spPr>
          <a:xfrm>
            <a:off x="1701452" y="605425"/>
            <a:ext cx="72650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000" b="1" dirty="0">
                <a:solidFill>
                  <a:srgbClr val="006EA6"/>
                </a:solidFill>
                <a:latin typeface="Roc Grotesk ExtraWide ExtraBold"/>
                <a:cs typeface="Calibri"/>
              </a:rPr>
              <a:t>Tornooi</a:t>
            </a:r>
          </a:p>
        </p:txBody>
      </p:sp>
      <p:sp>
        <p:nvSpPr>
          <p:cNvPr id="29" name="TextBox 28">
            <a:extLst>
              <a:ext uri="{FF2B5EF4-FFF2-40B4-BE49-F238E27FC236}">
                <a16:creationId xmlns:a16="http://schemas.microsoft.com/office/drawing/2014/main" id="{5A2E3DEE-6604-9C20-09DE-79BE080B8623}"/>
              </a:ext>
            </a:extLst>
          </p:cNvPr>
          <p:cNvSpPr txBox="1"/>
          <p:nvPr/>
        </p:nvSpPr>
        <p:spPr>
          <a:xfrm>
            <a:off x="1701452" y="1158657"/>
            <a:ext cx="726509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sz="2000" b="1" dirty="0">
                <a:solidFill>
                  <a:srgbClr val="007FBF"/>
                </a:solidFill>
                <a:latin typeface="Roc Grotesk ExtraWide ExtraBold"/>
                <a:cs typeface="Calibri"/>
              </a:rPr>
              <a:t>3) Splitsing van reeksen bij 8 spelers/koppels van elk klassement</a:t>
            </a:r>
          </a:p>
        </p:txBody>
      </p:sp>
      <p:sp>
        <p:nvSpPr>
          <p:cNvPr id="32" name="TextBox 31">
            <a:extLst>
              <a:ext uri="{FF2B5EF4-FFF2-40B4-BE49-F238E27FC236}">
                <a16:creationId xmlns:a16="http://schemas.microsoft.com/office/drawing/2014/main" id="{9A69843E-B9A7-623B-7339-34BB49A190EB}"/>
              </a:ext>
            </a:extLst>
          </p:cNvPr>
          <p:cNvSpPr txBox="1"/>
          <p:nvPr/>
        </p:nvSpPr>
        <p:spPr>
          <a:xfrm>
            <a:off x="1697277" y="1551140"/>
            <a:ext cx="7628350"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600" b="1" dirty="0">
                <a:solidFill>
                  <a:srgbClr val="0087CC"/>
                </a:solidFill>
                <a:latin typeface="Roc Grotesk"/>
                <a:cs typeface="Calibri"/>
              </a:rPr>
              <a:t>In dubbel</a:t>
            </a:r>
          </a:p>
          <a:p>
            <a:r>
              <a:rPr lang="nl-BE" sz="1600" u="sng" dirty="0">
                <a:solidFill>
                  <a:srgbClr val="0087CC"/>
                </a:solidFill>
                <a:latin typeface="Roc Grotesk"/>
                <a:cs typeface="Calibri"/>
              </a:rPr>
              <a:t>Voorbeeld reeks 5-6</a:t>
            </a:r>
            <a:br>
              <a:rPr lang="nl-BE" sz="1600" dirty="0">
                <a:solidFill>
                  <a:srgbClr val="0087CC"/>
                </a:solidFill>
                <a:latin typeface="Roc Grotesk"/>
                <a:cs typeface="Calibri"/>
              </a:rPr>
            </a:br>
            <a:endParaRPr lang="nl-BE" sz="1600" dirty="0">
              <a:solidFill>
                <a:srgbClr val="0087CC"/>
              </a:solidFill>
              <a:latin typeface="Roc Grotesk"/>
              <a:cs typeface="Calibri"/>
            </a:endParaRPr>
          </a:p>
          <a:p>
            <a:pPr marL="285750" indent="-285750">
              <a:buFont typeface="Arial" panose="020B0604020202020204" pitchFamily="34" charset="0"/>
              <a:buChar char="•"/>
            </a:pPr>
            <a:r>
              <a:rPr lang="nl-BE" sz="1600" dirty="0">
                <a:solidFill>
                  <a:srgbClr val="0087CC"/>
                </a:solidFill>
                <a:latin typeface="Roc Grotesk"/>
                <a:cs typeface="Calibri"/>
              </a:rPr>
              <a:t>8 koppels met minstens één 5-speler</a:t>
            </a:r>
          </a:p>
          <a:p>
            <a:pPr marL="285750" indent="-285750">
              <a:buFont typeface="Arial" panose="020B0604020202020204" pitchFamily="34" charset="0"/>
              <a:buChar char="•"/>
            </a:pPr>
            <a:r>
              <a:rPr lang="nl-BE" sz="1600" dirty="0">
                <a:solidFill>
                  <a:srgbClr val="0087CC"/>
                </a:solidFill>
                <a:latin typeface="Roc Grotesk"/>
                <a:cs typeface="Calibri"/>
              </a:rPr>
              <a:t>4 koppels zonder 5-speler</a:t>
            </a:r>
            <a:br>
              <a:rPr lang="nl-BE" sz="1600" dirty="0">
                <a:solidFill>
                  <a:srgbClr val="0087CC"/>
                </a:solidFill>
                <a:latin typeface="Roc Grotesk"/>
                <a:cs typeface="Calibri"/>
              </a:rPr>
            </a:br>
            <a:br>
              <a:rPr lang="nl-BE" sz="1600" dirty="0">
                <a:solidFill>
                  <a:srgbClr val="0087CC"/>
                </a:solidFill>
                <a:latin typeface="Roc Grotesk"/>
                <a:cs typeface="Calibri"/>
              </a:rPr>
            </a:br>
            <a:endParaRPr lang="nl-BE" sz="1600" dirty="0">
              <a:solidFill>
                <a:srgbClr val="0087CC"/>
              </a:solidFill>
              <a:latin typeface="Roc Grotesk"/>
              <a:cs typeface="Calibri"/>
            </a:endParaRPr>
          </a:p>
          <a:p>
            <a:pPr marL="285750" indent="-285750">
              <a:buFont typeface="Arial" panose="020B0604020202020204" pitchFamily="34" charset="0"/>
              <a:buChar char="•"/>
            </a:pPr>
            <a:r>
              <a:rPr lang="nl-BE" sz="1600" dirty="0">
                <a:solidFill>
                  <a:srgbClr val="0087CC"/>
                </a:solidFill>
                <a:latin typeface="Roc Grotesk"/>
                <a:cs typeface="Calibri"/>
              </a:rPr>
              <a:t>8 koppels met minstens één 5-speler</a:t>
            </a:r>
          </a:p>
          <a:p>
            <a:pPr marL="285750" indent="-285750">
              <a:buFont typeface="Arial" panose="020B0604020202020204" pitchFamily="34" charset="0"/>
              <a:buChar char="•"/>
            </a:pPr>
            <a:r>
              <a:rPr lang="nl-BE" sz="1600" dirty="0">
                <a:solidFill>
                  <a:srgbClr val="0087CC"/>
                </a:solidFill>
                <a:latin typeface="Roc Grotesk"/>
                <a:cs typeface="Calibri"/>
              </a:rPr>
              <a:t>8 koppels zonder 5-speler</a:t>
            </a:r>
          </a:p>
          <a:p>
            <a:pPr marL="285750" indent="-285750">
              <a:buFont typeface="Arial" panose="020B0604020202020204" pitchFamily="34" charset="0"/>
              <a:buChar char="•"/>
            </a:pPr>
            <a:endParaRPr lang="nl-BE" sz="1600" dirty="0">
              <a:solidFill>
                <a:srgbClr val="0087CC"/>
              </a:solidFill>
              <a:latin typeface="Roc Grotesk"/>
              <a:cs typeface="Calibri"/>
            </a:endParaRPr>
          </a:p>
          <a:p>
            <a:endParaRPr lang="nl-BE" sz="1600" i="1" dirty="0">
              <a:solidFill>
                <a:srgbClr val="0087CC"/>
              </a:solidFill>
              <a:latin typeface="Roc Grotesk"/>
              <a:cs typeface="Calibri"/>
            </a:endParaRPr>
          </a:p>
          <a:p>
            <a:r>
              <a:rPr lang="nl-BE" sz="1400" i="1" dirty="0">
                <a:solidFill>
                  <a:srgbClr val="0087CC"/>
                </a:solidFill>
                <a:latin typeface="Roc Grotesk"/>
                <a:cs typeface="Calibri"/>
              </a:rPr>
              <a:t>Elke liga kan bij de start van de inschrijvingen verplichten de reeks met klassementen 11 en 12 te splitsen in tabellen georganiseerd in afzonderlijke klassementen.</a:t>
            </a:r>
          </a:p>
        </p:txBody>
      </p:sp>
      <p:sp>
        <p:nvSpPr>
          <p:cNvPr id="2" name="Rechteraccolade 1">
            <a:extLst>
              <a:ext uri="{FF2B5EF4-FFF2-40B4-BE49-F238E27FC236}">
                <a16:creationId xmlns:a16="http://schemas.microsoft.com/office/drawing/2014/main" id="{9A4A73F5-0F76-0AEA-B01E-717C0881BD92}"/>
              </a:ext>
            </a:extLst>
          </p:cNvPr>
          <p:cNvSpPr/>
          <p:nvPr/>
        </p:nvSpPr>
        <p:spPr>
          <a:xfrm>
            <a:off x="5129021" y="2315868"/>
            <a:ext cx="137160" cy="5040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nl-BE" dirty="0"/>
          </a:p>
        </p:txBody>
      </p:sp>
      <p:sp>
        <p:nvSpPr>
          <p:cNvPr id="5" name="Tekstvak 4">
            <a:extLst>
              <a:ext uri="{FF2B5EF4-FFF2-40B4-BE49-F238E27FC236}">
                <a16:creationId xmlns:a16="http://schemas.microsoft.com/office/drawing/2014/main" id="{BDEB95F0-64CC-EA40-F8D6-0712BE9150AC}"/>
              </a:ext>
            </a:extLst>
          </p:cNvPr>
          <p:cNvSpPr txBox="1"/>
          <p:nvPr/>
        </p:nvSpPr>
        <p:spPr>
          <a:xfrm>
            <a:off x="5266181" y="2398591"/>
            <a:ext cx="2324956" cy="338554"/>
          </a:xfrm>
          <a:prstGeom prst="rect">
            <a:avLst/>
          </a:prstGeom>
          <a:noFill/>
        </p:spPr>
        <p:txBody>
          <a:bodyPr wrap="square" rtlCol="0">
            <a:spAutoFit/>
          </a:bodyPr>
          <a:lstStyle/>
          <a:p>
            <a:r>
              <a:rPr lang="nl-BE" sz="1600" dirty="0">
                <a:solidFill>
                  <a:srgbClr val="0087CC"/>
                </a:solidFill>
                <a:latin typeface="Roc Grotesk"/>
                <a:cs typeface="Calibri"/>
              </a:rPr>
              <a:t>Geen verplichte splitsing</a:t>
            </a:r>
          </a:p>
        </p:txBody>
      </p:sp>
      <p:sp>
        <p:nvSpPr>
          <p:cNvPr id="7" name="Rechteraccolade 6">
            <a:extLst>
              <a:ext uri="{FF2B5EF4-FFF2-40B4-BE49-F238E27FC236}">
                <a16:creationId xmlns:a16="http://schemas.microsoft.com/office/drawing/2014/main" id="{3B81D1B8-6076-ABDA-25AE-645A65D666B7}"/>
              </a:ext>
            </a:extLst>
          </p:cNvPr>
          <p:cNvSpPr/>
          <p:nvPr/>
        </p:nvSpPr>
        <p:spPr>
          <a:xfrm>
            <a:off x="5129021" y="3297331"/>
            <a:ext cx="137160" cy="5040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nl-BE" dirty="0"/>
          </a:p>
        </p:txBody>
      </p:sp>
      <p:sp>
        <p:nvSpPr>
          <p:cNvPr id="14" name="Tekstvak 13">
            <a:extLst>
              <a:ext uri="{FF2B5EF4-FFF2-40B4-BE49-F238E27FC236}">
                <a16:creationId xmlns:a16="http://schemas.microsoft.com/office/drawing/2014/main" id="{F121B8EA-5071-975C-44F0-9D141D3387F7}"/>
              </a:ext>
            </a:extLst>
          </p:cNvPr>
          <p:cNvSpPr txBox="1"/>
          <p:nvPr/>
        </p:nvSpPr>
        <p:spPr>
          <a:xfrm>
            <a:off x="5266181" y="3380054"/>
            <a:ext cx="2324956" cy="338554"/>
          </a:xfrm>
          <a:prstGeom prst="rect">
            <a:avLst/>
          </a:prstGeom>
          <a:noFill/>
        </p:spPr>
        <p:txBody>
          <a:bodyPr wrap="square" rtlCol="0">
            <a:spAutoFit/>
          </a:bodyPr>
          <a:lstStyle/>
          <a:p>
            <a:r>
              <a:rPr lang="nl-BE" sz="1600" dirty="0">
                <a:solidFill>
                  <a:srgbClr val="0087CC"/>
                </a:solidFill>
                <a:latin typeface="Roc Grotesk"/>
                <a:cs typeface="Calibri"/>
              </a:rPr>
              <a:t>Wel verplichte splitsing</a:t>
            </a:r>
          </a:p>
        </p:txBody>
      </p:sp>
    </p:spTree>
    <p:extLst>
      <p:ext uri="{BB962C8B-B14F-4D97-AF65-F5344CB8AC3E}">
        <p14:creationId xmlns:p14="http://schemas.microsoft.com/office/powerpoint/2010/main" val="1543555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white background with black and white clouds&#10;&#10;Description automatically generated">
            <a:extLst>
              <a:ext uri="{FF2B5EF4-FFF2-40B4-BE49-F238E27FC236}">
                <a16:creationId xmlns:a16="http://schemas.microsoft.com/office/drawing/2014/main" id="{8F87CB3C-0850-41AD-FB69-01D40F651E93}"/>
              </a:ext>
            </a:extLst>
          </p:cNvPr>
          <p:cNvPicPr>
            <a:picLocks noChangeAspect="1"/>
          </p:cNvPicPr>
          <p:nvPr/>
        </p:nvPicPr>
        <p:blipFill>
          <a:blip r:embed="rId2"/>
          <a:stretch>
            <a:fillRect/>
          </a:stretch>
        </p:blipFill>
        <p:spPr>
          <a:xfrm>
            <a:off x="2610" y="2610"/>
            <a:ext cx="12192000" cy="6852780"/>
          </a:xfrm>
          <a:prstGeom prst="rect">
            <a:avLst/>
          </a:prstGeom>
        </p:spPr>
      </p:pic>
      <p:sp>
        <p:nvSpPr>
          <p:cNvPr id="22" name="TextBox 21">
            <a:extLst>
              <a:ext uri="{FF2B5EF4-FFF2-40B4-BE49-F238E27FC236}">
                <a16:creationId xmlns:a16="http://schemas.microsoft.com/office/drawing/2014/main" id="{A9CAECA5-D458-2D7B-D319-3655E06F5689}"/>
              </a:ext>
            </a:extLst>
          </p:cNvPr>
          <p:cNvSpPr txBox="1"/>
          <p:nvPr/>
        </p:nvSpPr>
        <p:spPr>
          <a:xfrm>
            <a:off x="1701452" y="605425"/>
            <a:ext cx="72650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000" b="1" dirty="0" err="1">
                <a:solidFill>
                  <a:srgbClr val="006EA6"/>
                </a:solidFill>
                <a:latin typeface="Roc Grotesk ExtraWide ExtraBold"/>
                <a:cs typeface="Calibri"/>
              </a:rPr>
              <a:t>Algemeen</a:t>
            </a:r>
            <a:endParaRPr lang="en-US" sz="3000" b="1" dirty="0">
              <a:solidFill>
                <a:srgbClr val="006EA6"/>
              </a:solidFill>
              <a:latin typeface="Roc Grotesk ExtraWide ExtraBold"/>
              <a:cs typeface="Calibri"/>
            </a:endParaRPr>
          </a:p>
        </p:txBody>
      </p:sp>
      <p:sp>
        <p:nvSpPr>
          <p:cNvPr id="23" name="TextBox 22">
            <a:extLst>
              <a:ext uri="{FF2B5EF4-FFF2-40B4-BE49-F238E27FC236}">
                <a16:creationId xmlns:a16="http://schemas.microsoft.com/office/drawing/2014/main" id="{6B167441-228B-DF16-FBC6-6D79A6A6E6BC}"/>
              </a:ext>
            </a:extLst>
          </p:cNvPr>
          <p:cNvSpPr txBox="1"/>
          <p:nvPr/>
        </p:nvSpPr>
        <p:spPr>
          <a:xfrm>
            <a:off x="1701452" y="1158657"/>
            <a:ext cx="726509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dirty="0">
                <a:solidFill>
                  <a:srgbClr val="007FBF"/>
                </a:solidFill>
                <a:latin typeface="Roc Grotesk ExtraWide ExtraBold"/>
                <a:cs typeface="Calibri"/>
              </a:rPr>
              <a:t>4) </a:t>
            </a:r>
            <a:r>
              <a:rPr lang="nl-BE" sz="2000" b="1" dirty="0">
                <a:solidFill>
                  <a:srgbClr val="007FBF"/>
                </a:solidFill>
                <a:latin typeface="Roc Grotesk ExtraWide ExtraBold"/>
                <a:cs typeface="Calibri"/>
              </a:rPr>
              <a:t>Grenzen om te stijgen of dalen</a:t>
            </a:r>
          </a:p>
        </p:txBody>
      </p:sp>
      <p:sp>
        <p:nvSpPr>
          <p:cNvPr id="27" name="TextBox 26">
            <a:extLst>
              <a:ext uri="{FF2B5EF4-FFF2-40B4-BE49-F238E27FC236}">
                <a16:creationId xmlns:a16="http://schemas.microsoft.com/office/drawing/2014/main" id="{899EA624-BA81-95B7-6E21-5724B90D2717}"/>
              </a:ext>
            </a:extLst>
          </p:cNvPr>
          <p:cNvSpPr txBox="1"/>
          <p:nvPr/>
        </p:nvSpPr>
        <p:spPr>
          <a:xfrm>
            <a:off x="1697277" y="1551140"/>
            <a:ext cx="762835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600" b="1" dirty="0">
                <a:solidFill>
                  <a:srgbClr val="0087CC"/>
                </a:solidFill>
                <a:latin typeface="Roc Grotesk"/>
                <a:cs typeface="Calibri"/>
              </a:rPr>
              <a:t>Doel</a:t>
            </a:r>
            <a:r>
              <a:rPr lang="nl-BE" sz="1600" dirty="0">
                <a:solidFill>
                  <a:srgbClr val="0087CC"/>
                </a:solidFill>
                <a:latin typeface="Roc Grotesk"/>
                <a:cs typeface="Calibri"/>
              </a:rPr>
              <a:t>:</a:t>
            </a:r>
            <a:r>
              <a:rPr lang="nl-BE" sz="1600" b="1" dirty="0">
                <a:solidFill>
                  <a:srgbClr val="0087CC"/>
                </a:solidFill>
                <a:latin typeface="Roc Grotesk"/>
                <a:cs typeface="Calibri"/>
              </a:rPr>
              <a:t> </a:t>
            </a:r>
            <a:r>
              <a:rPr lang="nl-BE" sz="1600" dirty="0">
                <a:solidFill>
                  <a:srgbClr val="0087CC"/>
                </a:solidFill>
                <a:latin typeface="Roc Grotesk"/>
                <a:cs typeface="Calibri"/>
              </a:rPr>
              <a:t>sneller kunnen stijgen/dalen na periode van goede/minder goede resultaten</a:t>
            </a:r>
          </a:p>
          <a:p>
            <a:endParaRPr lang="nl-BE" sz="1600" dirty="0">
              <a:solidFill>
                <a:srgbClr val="0087CC"/>
              </a:solidFill>
              <a:latin typeface="Roc Grotesk"/>
              <a:cs typeface="Calibri"/>
            </a:endParaRPr>
          </a:p>
          <a:p>
            <a:r>
              <a:rPr lang="nl-BE" sz="1600" dirty="0">
                <a:solidFill>
                  <a:srgbClr val="0087CC"/>
                </a:solidFill>
                <a:latin typeface="Roc Grotesk"/>
                <a:cs typeface="Calibri"/>
              </a:rPr>
              <a:t>75% winnen tegen eigen klassement </a:t>
            </a:r>
            <a:r>
              <a:rPr lang="nl-BE" sz="1600" dirty="0">
                <a:solidFill>
                  <a:srgbClr val="0087CC"/>
                </a:solidFill>
                <a:latin typeface="Roc Grotesk"/>
                <a:cs typeface="Calibri"/>
                <a:sym typeface="Wingdings" panose="05000000000000000000" pitchFamily="2" charset="2"/>
              </a:rPr>
              <a:t></a:t>
            </a:r>
            <a:r>
              <a:rPr lang="nl-BE" sz="1600" dirty="0">
                <a:solidFill>
                  <a:srgbClr val="0087CC"/>
                </a:solidFill>
                <a:latin typeface="Roc Grotesk"/>
                <a:cs typeface="Calibri"/>
              </a:rPr>
              <a:t> 70% winnen om te stijgen</a:t>
            </a:r>
          </a:p>
          <a:p>
            <a:endParaRPr lang="nl-BE" sz="1600" dirty="0">
              <a:solidFill>
                <a:srgbClr val="0087CC"/>
              </a:solidFill>
              <a:latin typeface="Roc Grotesk"/>
              <a:cs typeface="Calibri"/>
            </a:endParaRPr>
          </a:p>
          <a:p>
            <a:r>
              <a:rPr lang="nl-BE" sz="1600" dirty="0">
                <a:solidFill>
                  <a:srgbClr val="0087CC"/>
                </a:solidFill>
                <a:latin typeface="Roc Grotesk"/>
                <a:cs typeface="Calibri"/>
              </a:rPr>
              <a:t>30% winnen tegen eigen klassement </a:t>
            </a:r>
            <a:r>
              <a:rPr lang="nl-BE" sz="1600" dirty="0">
                <a:solidFill>
                  <a:srgbClr val="0087CC"/>
                </a:solidFill>
                <a:latin typeface="Roc Grotesk"/>
                <a:cs typeface="Calibri"/>
                <a:sym typeface="Wingdings" panose="05000000000000000000" pitchFamily="2" charset="2"/>
              </a:rPr>
              <a:t></a:t>
            </a:r>
            <a:r>
              <a:rPr lang="nl-BE" sz="1600" dirty="0">
                <a:solidFill>
                  <a:srgbClr val="0087CC"/>
                </a:solidFill>
                <a:latin typeface="Roc Grotesk"/>
                <a:cs typeface="Calibri"/>
              </a:rPr>
              <a:t> 35% winnen om te dalen</a:t>
            </a:r>
          </a:p>
        </p:txBody>
      </p:sp>
      <p:graphicFrame>
        <p:nvGraphicFramePr>
          <p:cNvPr id="3" name="Tabel 2">
            <a:extLst>
              <a:ext uri="{FF2B5EF4-FFF2-40B4-BE49-F238E27FC236}">
                <a16:creationId xmlns:a16="http://schemas.microsoft.com/office/drawing/2014/main" id="{87C41960-7565-AF2D-2ABD-46EF7A68B484}"/>
              </a:ext>
            </a:extLst>
          </p:cNvPr>
          <p:cNvGraphicFramePr>
            <a:graphicFrameLocks noGrp="1"/>
          </p:cNvGraphicFramePr>
          <p:nvPr/>
        </p:nvGraphicFramePr>
        <p:xfrm>
          <a:off x="3283362" y="3014329"/>
          <a:ext cx="5625275" cy="3351612"/>
        </p:xfrm>
        <a:graphic>
          <a:graphicData uri="http://schemas.openxmlformats.org/drawingml/2006/table">
            <a:tbl>
              <a:tblPr firstRow="1" firstCol="1" bandRow="1"/>
              <a:tblGrid>
                <a:gridCol w="1361313">
                  <a:extLst>
                    <a:ext uri="{9D8B030D-6E8A-4147-A177-3AD203B41FA5}">
                      <a16:colId xmlns:a16="http://schemas.microsoft.com/office/drawing/2014/main" val="2128718140"/>
                    </a:ext>
                  </a:extLst>
                </a:gridCol>
                <a:gridCol w="2185543">
                  <a:extLst>
                    <a:ext uri="{9D8B030D-6E8A-4147-A177-3AD203B41FA5}">
                      <a16:colId xmlns:a16="http://schemas.microsoft.com/office/drawing/2014/main" val="2775174621"/>
                    </a:ext>
                  </a:extLst>
                </a:gridCol>
                <a:gridCol w="2078419">
                  <a:extLst>
                    <a:ext uri="{9D8B030D-6E8A-4147-A177-3AD203B41FA5}">
                      <a16:colId xmlns:a16="http://schemas.microsoft.com/office/drawing/2014/main" val="569700187"/>
                    </a:ext>
                  </a:extLst>
                </a:gridCol>
              </a:tblGrid>
              <a:tr h="360000">
                <a:tc>
                  <a:txBody>
                    <a:bodyPr/>
                    <a:lstStyle/>
                    <a:p>
                      <a:pPr marL="0" algn="ctr" defTabSz="914400" rtl="0" eaLnBrk="1" latinLnBrk="0" hangingPunct="1">
                        <a:lnSpc>
                          <a:spcPct val="107000"/>
                        </a:lnSpc>
                      </a:pPr>
                      <a:r>
                        <a:rPr lang="nl-BE" sz="1600" b="1" kern="1200" dirty="0">
                          <a:solidFill>
                            <a:srgbClr val="007FBF"/>
                          </a:solidFill>
                          <a:latin typeface="Roc Grotesk ExtraWide ExtraBold"/>
                          <a:ea typeface="+mn-ea"/>
                          <a:cs typeface="Calibri"/>
                        </a:rPr>
                        <a:t>Klassement</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b="1" kern="1200" dirty="0">
                          <a:solidFill>
                            <a:srgbClr val="007FBF"/>
                          </a:solidFill>
                          <a:latin typeface="Roc Grotesk ExtraWide ExtraBold"/>
                          <a:ea typeface="+mn-ea"/>
                          <a:cs typeface="Calibri"/>
                        </a:rPr>
                        <a:t>Grens om te stijgen</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b="1" kern="1200" dirty="0">
                          <a:solidFill>
                            <a:srgbClr val="007FBF"/>
                          </a:solidFill>
                          <a:latin typeface="Roc Grotesk ExtraWide ExtraBold"/>
                          <a:ea typeface="+mn-ea"/>
                          <a:cs typeface="Calibri"/>
                        </a:rPr>
                        <a:t>Grens om te dalen</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3535797718"/>
                  </a:ext>
                </a:extLst>
              </a:tr>
              <a:tr h="243556">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1 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1373</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2970227"/>
                  </a:ext>
                </a:extLst>
              </a:tr>
              <a:tr h="243556">
                <a:tc>
                  <a:txBody>
                    <a:bodyPr/>
                    <a:lstStyle/>
                    <a:p>
                      <a:pPr marL="0" algn="ctr" defTabSz="914400" rtl="0" eaLnBrk="1" latinLnBrk="0" hangingPunct="1">
                        <a:lnSpc>
                          <a:spcPct val="107000"/>
                        </a:lnSpc>
                      </a:pPr>
                      <a:r>
                        <a:rPr lang="nl-BE" sz="1600" kern="1200">
                          <a:solidFill>
                            <a:srgbClr val="0087CC"/>
                          </a:solidFill>
                          <a:latin typeface="Roc Grotesk"/>
                          <a:ea typeface="+mn-ea"/>
                          <a:cs typeface="Calibri"/>
                        </a:rPr>
                        <a:t>2 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951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991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3558730"/>
                  </a:ext>
                </a:extLst>
              </a:tr>
              <a:tr h="243556">
                <a:tc>
                  <a:txBody>
                    <a:bodyPr/>
                    <a:lstStyle/>
                    <a:p>
                      <a:pPr marL="0" algn="ctr" defTabSz="914400" rtl="0" eaLnBrk="1" latinLnBrk="0" hangingPunct="1">
                        <a:lnSpc>
                          <a:spcPct val="107000"/>
                        </a:lnSpc>
                      </a:pPr>
                      <a:r>
                        <a:rPr lang="nl-BE" sz="1600" kern="1200">
                          <a:solidFill>
                            <a:srgbClr val="0087CC"/>
                          </a:solidFill>
                          <a:latin typeface="Roc Grotesk"/>
                          <a:ea typeface="+mn-ea"/>
                          <a:cs typeface="Calibri"/>
                        </a:rPr>
                        <a:t>3 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659</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686</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64385023"/>
                  </a:ext>
                </a:extLst>
              </a:tr>
              <a:tr h="243556">
                <a:tc>
                  <a:txBody>
                    <a:bodyPr/>
                    <a:lstStyle/>
                    <a:p>
                      <a:pPr marL="0" algn="ctr" defTabSz="914400" rtl="0" eaLnBrk="1" latinLnBrk="0" hangingPunct="1">
                        <a:lnSpc>
                          <a:spcPct val="107000"/>
                        </a:lnSpc>
                      </a:pPr>
                      <a:r>
                        <a:rPr lang="nl-BE" sz="1600" kern="1200">
                          <a:solidFill>
                            <a:srgbClr val="0087CC"/>
                          </a:solidFill>
                          <a:latin typeface="Roc Grotesk"/>
                          <a:ea typeface="+mn-ea"/>
                          <a:cs typeface="Calibri"/>
                        </a:rPr>
                        <a:t>4 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457</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a:solidFill>
                            <a:srgbClr val="0087CC"/>
                          </a:solidFill>
                          <a:latin typeface="Roc Grotesk"/>
                          <a:ea typeface="+mn-ea"/>
                          <a:cs typeface="Calibri"/>
                        </a:rPr>
                        <a:t>476</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7602263"/>
                  </a:ext>
                </a:extLst>
              </a:tr>
              <a:tr h="243556">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5 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316</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330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6529736"/>
                  </a:ext>
                </a:extLst>
              </a:tr>
              <a:tr h="243556">
                <a:tc>
                  <a:txBody>
                    <a:bodyPr/>
                    <a:lstStyle/>
                    <a:p>
                      <a:pPr marL="0" algn="ctr" defTabSz="914400" rtl="0" eaLnBrk="1" latinLnBrk="0" hangingPunct="1">
                        <a:lnSpc>
                          <a:spcPct val="107000"/>
                        </a:lnSpc>
                      </a:pPr>
                      <a:r>
                        <a:rPr lang="nl-BE" sz="1600" kern="1200">
                          <a:solidFill>
                            <a:srgbClr val="0087CC"/>
                          </a:solidFill>
                          <a:latin typeface="Roc Grotesk"/>
                          <a:ea typeface="+mn-ea"/>
                          <a:cs typeface="Calibri"/>
                        </a:rPr>
                        <a:t>6 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219</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228</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831314"/>
                  </a:ext>
                </a:extLst>
              </a:tr>
              <a:tr h="243556">
                <a:tc>
                  <a:txBody>
                    <a:bodyPr/>
                    <a:lstStyle/>
                    <a:p>
                      <a:pPr marL="0" algn="ctr" defTabSz="914400" rtl="0" eaLnBrk="1" latinLnBrk="0" hangingPunct="1">
                        <a:lnSpc>
                          <a:spcPct val="107000"/>
                        </a:lnSpc>
                      </a:pPr>
                      <a:r>
                        <a:rPr lang="nl-BE" sz="1600" kern="1200">
                          <a:solidFill>
                            <a:srgbClr val="0087CC"/>
                          </a:solidFill>
                          <a:latin typeface="Roc Grotesk"/>
                          <a:ea typeface="+mn-ea"/>
                          <a:cs typeface="Calibri"/>
                        </a:rPr>
                        <a:t>7 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152</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158</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0111004"/>
                  </a:ext>
                </a:extLst>
              </a:tr>
              <a:tr h="243556">
                <a:tc>
                  <a:txBody>
                    <a:bodyPr/>
                    <a:lstStyle/>
                    <a:p>
                      <a:pPr marL="0" algn="ctr" defTabSz="914400" rtl="0" eaLnBrk="1" latinLnBrk="0" hangingPunct="1">
                        <a:lnSpc>
                          <a:spcPct val="107000"/>
                        </a:lnSpc>
                      </a:pPr>
                      <a:r>
                        <a:rPr lang="nl-BE" sz="1600" kern="1200">
                          <a:solidFill>
                            <a:srgbClr val="0087CC"/>
                          </a:solidFill>
                          <a:latin typeface="Roc Grotesk"/>
                          <a:ea typeface="+mn-ea"/>
                          <a:cs typeface="Calibri"/>
                        </a:rPr>
                        <a:t>8 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105</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110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1696118"/>
                  </a:ext>
                </a:extLst>
              </a:tr>
              <a:tr h="243556">
                <a:tc>
                  <a:txBody>
                    <a:bodyPr/>
                    <a:lstStyle/>
                    <a:p>
                      <a:pPr marL="0" algn="ctr" defTabSz="914400" rtl="0" eaLnBrk="1" latinLnBrk="0" hangingPunct="1">
                        <a:lnSpc>
                          <a:spcPct val="107000"/>
                        </a:lnSpc>
                      </a:pPr>
                      <a:r>
                        <a:rPr lang="nl-BE" sz="1600" kern="1200">
                          <a:solidFill>
                            <a:srgbClr val="0087CC"/>
                          </a:solidFill>
                          <a:latin typeface="Roc Grotesk"/>
                          <a:ea typeface="+mn-ea"/>
                          <a:cs typeface="Calibri"/>
                        </a:rPr>
                        <a:t>9 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a:solidFill>
                            <a:srgbClr val="0087CC"/>
                          </a:solidFill>
                          <a:latin typeface="Roc Grotesk"/>
                          <a:ea typeface="+mn-ea"/>
                          <a:cs typeface="Calibri"/>
                        </a:rPr>
                        <a:t>73</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76</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0486697"/>
                  </a:ext>
                </a:extLst>
              </a:tr>
              <a:tr h="243556">
                <a:tc>
                  <a:txBody>
                    <a:bodyPr/>
                    <a:lstStyle/>
                    <a:p>
                      <a:pPr marL="0" algn="ctr" defTabSz="914400" rtl="0" eaLnBrk="1" latinLnBrk="0" hangingPunct="1">
                        <a:lnSpc>
                          <a:spcPct val="107000"/>
                        </a:lnSpc>
                      </a:pPr>
                      <a:r>
                        <a:rPr lang="nl-BE" sz="1600" kern="1200">
                          <a:solidFill>
                            <a:srgbClr val="0087CC"/>
                          </a:solidFill>
                          <a:latin typeface="Roc Grotesk"/>
                          <a:ea typeface="+mn-ea"/>
                          <a:cs typeface="Calibri"/>
                        </a:rPr>
                        <a:t>10 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a:solidFill>
                            <a:srgbClr val="0087CC"/>
                          </a:solidFill>
                          <a:latin typeface="Roc Grotesk"/>
                          <a:ea typeface="+mn-ea"/>
                          <a:cs typeface="Calibri"/>
                        </a:rPr>
                        <a:t>51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53</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5188167"/>
                  </a:ext>
                </a:extLst>
              </a:tr>
              <a:tr h="243556">
                <a:tc>
                  <a:txBody>
                    <a:bodyPr/>
                    <a:lstStyle/>
                    <a:p>
                      <a:pPr marL="0" algn="ctr" defTabSz="914400" rtl="0" eaLnBrk="1" latinLnBrk="0" hangingPunct="1">
                        <a:lnSpc>
                          <a:spcPct val="107000"/>
                        </a:lnSpc>
                      </a:pPr>
                      <a:r>
                        <a:rPr lang="nl-BE" sz="1600" kern="1200">
                          <a:solidFill>
                            <a:srgbClr val="0087CC"/>
                          </a:solidFill>
                          <a:latin typeface="Roc Grotesk"/>
                          <a:ea typeface="+mn-ea"/>
                          <a:cs typeface="Calibri"/>
                        </a:rPr>
                        <a:t>11 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a:solidFill>
                            <a:srgbClr val="0087CC"/>
                          </a:solidFill>
                          <a:latin typeface="Roc Grotesk"/>
                          <a:ea typeface="+mn-ea"/>
                          <a:cs typeface="Calibri"/>
                        </a:rPr>
                        <a:t>35</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36</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7524166"/>
                  </a:ext>
                </a:extLst>
              </a:tr>
              <a:tr h="243556">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12 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600" kern="1200" dirty="0">
                          <a:solidFill>
                            <a:srgbClr val="0087CC"/>
                          </a:solidFill>
                          <a:latin typeface="Roc Grotesk"/>
                          <a:ea typeface="+mn-ea"/>
                          <a:cs typeface="Calibri"/>
                        </a:rPr>
                        <a:t>25</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5321532"/>
                  </a:ext>
                </a:extLst>
              </a:tr>
            </a:tbl>
          </a:graphicData>
        </a:graphic>
      </p:graphicFrame>
    </p:spTree>
    <p:extLst>
      <p:ext uri="{BB962C8B-B14F-4D97-AF65-F5344CB8AC3E}">
        <p14:creationId xmlns:p14="http://schemas.microsoft.com/office/powerpoint/2010/main" val="601559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3E9E58F5-2CBF-C8CE-E7FC-4675FF91E1FD}"/>
              </a:ext>
            </a:extLst>
          </p:cNvPr>
          <p:cNvPicPr>
            <a:picLocks noGrp="1" noChangeAspect="1"/>
          </p:cNvPicPr>
          <p:nvPr>
            <p:ph idx="1"/>
          </p:nvPr>
        </p:nvPicPr>
        <p:blipFill>
          <a:blip r:embed="rId2"/>
          <a:stretch>
            <a:fillRect/>
          </a:stretch>
        </p:blipFill>
        <p:spPr>
          <a:xfrm>
            <a:off x="0" y="-3968"/>
            <a:ext cx="12192000" cy="6862305"/>
          </a:xfrm>
        </p:spPr>
      </p:pic>
      <p:sp>
        <p:nvSpPr>
          <p:cNvPr id="28" name="TextBox 27">
            <a:extLst>
              <a:ext uri="{FF2B5EF4-FFF2-40B4-BE49-F238E27FC236}">
                <a16:creationId xmlns:a16="http://schemas.microsoft.com/office/drawing/2014/main" id="{41CCA3B7-ADA0-156E-7ED0-AE82FC3DBA4D}"/>
              </a:ext>
            </a:extLst>
          </p:cNvPr>
          <p:cNvSpPr txBox="1"/>
          <p:nvPr/>
        </p:nvSpPr>
        <p:spPr>
          <a:xfrm>
            <a:off x="1701452" y="605425"/>
            <a:ext cx="72650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000" b="1" dirty="0" err="1">
                <a:solidFill>
                  <a:srgbClr val="006EA6"/>
                </a:solidFill>
                <a:latin typeface="Roc Grotesk ExtraWide ExtraBold"/>
                <a:cs typeface="Calibri"/>
              </a:rPr>
              <a:t>Algemeen</a:t>
            </a:r>
            <a:endParaRPr lang="en-US" sz="3000" b="1" dirty="0">
              <a:solidFill>
                <a:srgbClr val="006EA6"/>
              </a:solidFill>
              <a:latin typeface="Roc Grotesk ExtraWide ExtraBold"/>
              <a:cs typeface="Calibri"/>
            </a:endParaRPr>
          </a:p>
        </p:txBody>
      </p:sp>
      <p:sp>
        <p:nvSpPr>
          <p:cNvPr id="29" name="TextBox 28">
            <a:extLst>
              <a:ext uri="{FF2B5EF4-FFF2-40B4-BE49-F238E27FC236}">
                <a16:creationId xmlns:a16="http://schemas.microsoft.com/office/drawing/2014/main" id="{5A2E3DEE-6604-9C20-09DE-79BE080B8623}"/>
              </a:ext>
            </a:extLst>
          </p:cNvPr>
          <p:cNvSpPr txBox="1"/>
          <p:nvPr/>
        </p:nvSpPr>
        <p:spPr>
          <a:xfrm>
            <a:off x="1701452" y="1158657"/>
            <a:ext cx="726509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sz="2000" b="1" dirty="0">
                <a:solidFill>
                  <a:srgbClr val="007FBF"/>
                </a:solidFill>
                <a:latin typeface="Roc Grotesk ExtraWide ExtraBold"/>
                <a:cs typeface="Calibri"/>
              </a:rPr>
              <a:t>5) Aantal punten per gewonnen wedstrijd</a:t>
            </a:r>
          </a:p>
        </p:txBody>
      </p:sp>
      <p:sp>
        <p:nvSpPr>
          <p:cNvPr id="32" name="TextBox 31">
            <a:extLst>
              <a:ext uri="{FF2B5EF4-FFF2-40B4-BE49-F238E27FC236}">
                <a16:creationId xmlns:a16="http://schemas.microsoft.com/office/drawing/2014/main" id="{9A69843E-B9A7-623B-7339-34BB49A190EB}"/>
              </a:ext>
            </a:extLst>
          </p:cNvPr>
          <p:cNvSpPr txBox="1"/>
          <p:nvPr/>
        </p:nvSpPr>
        <p:spPr>
          <a:xfrm>
            <a:off x="1697277" y="1551140"/>
            <a:ext cx="762835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600" b="1" dirty="0">
                <a:solidFill>
                  <a:srgbClr val="0087CC"/>
                </a:solidFill>
                <a:latin typeface="Roc Grotesk"/>
                <a:cs typeface="Calibri"/>
              </a:rPr>
              <a:t>Doel</a:t>
            </a:r>
            <a:r>
              <a:rPr lang="nl-BE" sz="1600" dirty="0">
                <a:solidFill>
                  <a:srgbClr val="0087CC"/>
                </a:solidFill>
                <a:latin typeface="Roc Grotesk"/>
                <a:cs typeface="Calibri"/>
              </a:rPr>
              <a:t>:</a:t>
            </a:r>
            <a:r>
              <a:rPr lang="nl-BE" sz="1600" b="1" dirty="0">
                <a:solidFill>
                  <a:srgbClr val="0087CC"/>
                </a:solidFill>
                <a:latin typeface="Roc Grotesk"/>
                <a:cs typeface="Calibri"/>
              </a:rPr>
              <a:t> </a:t>
            </a:r>
            <a:r>
              <a:rPr lang="nl-BE" sz="1600" dirty="0">
                <a:solidFill>
                  <a:srgbClr val="0087CC"/>
                </a:solidFill>
                <a:latin typeface="Roc Grotesk"/>
                <a:cs typeface="Calibri"/>
              </a:rPr>
              <a:t>punten per gewonnen wedstrijd aanpassen aan de nieuwe grenzen</a:t>
            </a:r>
          </a:p>
        </p:txBody>
      </p:sp>
      <p:graphicFrame>
        <p:nvGraphicFramePr>
          <p:cNvPr id="2" name="Tabel 1">
            <a:extLst>
              <a:ext uri="{FF2B5EF4-FFF2-40B4-BE49-F238E27FC236}">
                <a16:creationId xmlns:a16="http://schemas.microsoft.com/office/drawing/2014/main" id="{8B7ED538-658C-89FF-BE3F-BFE8334FC921}"/>
              </a:ext>
            </a:extLst>
          </p:cNvPr>
          <p:cNvGraphicFramePr>
            <a:graphicFrameLocks noGrp="1"/>
          </p:cNvGraphicFramePr>
          <p:nvPr>
            <p:extLst>
              <p:ext uri="{D42A27DB-BD31-4B8C-83A1-F6EECF244321}">
                <p14:modId xmlns:p14="http://schemas.microsoft.com/office/powerpoint/2010/main" val="2735705478"/>
              </p:ext>
            </p:extLst>
          </p:nvPr>
        </p:nvGraphicFramePr>
        <p:xfrm>
          <a:off x="3396000" y="2281411"/>
          <a:ext cx="5400000" cy="3383868"/>
        </p:xfrm>
        <a:graphic>
          <a:graphicData uri="http://schemas.openxmlformats.org/drawingml/2006/table">
            <a:tbl>
              <a:tblPr firstRow="1" firstCol="1" bandRow="1"/>
              <a:tblGrid>
                <a:gridCol w="2700000">
                  <a:extLst>
                    <a:ext uri="{9D8B030D-6E8A-4147-A177-3AD203B41FA5}">
                      <a16:colId xmlns:a16="http://schemas.microsoft.com/office/drawing/2014/main" val="840695290"/>
                    </a:ext>
                  </a:extLst>
                </a:gridCol>
                <a:gridCol w="2700000">
                  <a:extLst>
                    <a:ext uri="{9D8B030D-6E8A-4147-A177-3AD203B41FA5}">
                      <a16:colId xmlns:a16="http://schemas.microsoft.com/office/drawing/2014/main" val="2860654054"/>
                    </a:ext>
                  </a:extLst>
                </a:gridCol>
              </a:tblGrid>
              <a:tr h="360000">
                <a:tc>
                  <a:txBody>
                    <a:bodyPr/>
                    <a:lstStyle/>
                    <a:p>
                      <a:pPr algn="ctr">
                        <a:lnSpc>
                          <a:spcPct val="107000"/>
                        </a:lnSpc>
                      </a:pPr>
                      <a:r>
                        <a:rPr lang="fr-BE" sz="1600" b="1" kern="1200" dirty="0" err="1">
                          <a:solidFill>
                            <a:srgbClr val="007FBF"/>
                          </a:solidFill>
                          <a:latin typeface="Roc Grotesk ExtraWide ExtraBold"/>
                          <a:ea typeface="+mn-ea"/>
                          <a:cs typeface="Calibri"/>
                        </a:rPr>
                        <a:t>Klassement</a:t>
                      </a:r>
                      <a:r>
                        <a:rPr lang="fr-BE" sz="1600" b="1" kern="1200" dirty="0">
                          <a:solidFill>
                            <a:srgbClr val="007FBF"/>
                          </a:solidFill>
                          <a:latin typeface="Roc Grotesk ExtraWide ExtraBold"/>
                          <a:ea typeface="+mn-ea"/>
                          <a:cs typeface="Calibri"/>
                        </a:rPr>
                        <a:t> </a:t>
                      </a:r>
                      <a:r>
                        <a:rPr lang="fr-BE" sz="1600" b="1" kern="1200" dirty="0" err="1">
                          <a:solidFill>
                            <a:srgbClr val="007FBF"/>
                          </a:solidFill>
                          <a:latin typeface="Roc Grotesk ExtraWide ExtraBold"/>
                          <a:ea typeface="+mn-ea"/>
                          <a:cs typeface="Calibri"/>
                        </a:rPr>
                        <a:t>tegenstander</a:t>
                      </a:r>
                      <a:endParaRPr lang="nl-BE" sz="1600" b="1" kern="1200" dirty="0">
                        <a:solidFill>
                          <a:srgbClr val="007FBF"/>
                        </a:solidFill>
                        <a:latin typeface="Roc Grotesk ExtraWide ExtraBold"/>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tc>
                  <a:txBody>
                    <a:bodyPr/>
                    <a:lstStyle/>
                    <a:p>
                      <a:pPr algn="ctr">
                        <a:lnSpc>
                          <a:spcPct val="107000"/>
                        </a:lnSpc>
                      </a:pPr>
                      <a:r>
                        <a:rPr lang="nl-BE" sz="1600" b="1" kern="1200" dirty="0">
                          <a:solidFill>
                            <a:srgbClr val="007FBF"/>
                          </a:solidFill>
                          <a:latin typeface="Roc Grotesk ExtraWide ExtraBold"/>
                          <a:ea typeface="+mn-ea"/>
                          <a:cs typeface="Calibri"/>
                        </a:rPr>
                        <a:t>Punten bij overwinning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4102958172"/>
                  </a:ext>
                </a:extLst>
              </a:tr>
              <a:tr h="251989">
                <a:tc>
                  <a:txBody>
                    <a:bodyPr/>
                    <a:lstStyle/>
                    <a:p>
                      <a:pPr algn="ctr">
                        <a:lnSpc>
                          <a:spcPct val="107000"/>
                        </a:lnSpc>
                      </a:pPr>
                      <a:r>
                        <a:rPr lang="fr-BE" sz="1600" kern="1200" dirty="0">
                          <a:solidFill>
                            <a:srgbClr val="0087CC"/>
                          </a:solidFill>
                          <a:latin typeface="Roc Grotesk"/>
                          <a:ea typeface="+mn-ea"/>
                          <a:cs typeface="Calibri"/>
                        </a:rPr>
                        <a:t>1</a:t>
                      </a:r>
                      <a:endParaRPr lang="nl-BE" sz="1600" kern="1200" dirty="0">
                        <a:solidFill>
                          <a:srgbClr val="0087CC"/>
                        </a:solidFill>
                        <a:latin typeface="Roc Grotesk"/>
                        <a:ea typeface="+mn-ea"/>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fr-BE" sz="1600" kern="1200" dirty="0">
                          <a:solidFill>
                            <a:srgbClr val="0087CC"/>
                          </a:solidFill>
                          <a:latin typeface="Roc Grotesk"/>
                          <a:ea typeface="+mn-ea"/>
                          <a:cs typeface="Calibri"/>
                        </a:rPr>
                        <a:t>2831</a:t>
                      </a:r>
                      <a:endParaRPr lang="nl-BE" sz="1600" kern="1200" dirty="0">
                        <a:solidFill>
                          <a:srgbClr val="0087CC"/>
                        </a:solidFill>
                        <a:latin typeface="Roc Grotesk"/>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3576748"/>
                  </a:ext>
                </a:extLst>
              </a:tr>
              <a:tr h="251989">
                <a:tc>
                  <a:txBody>
                    <a:bodyPr/>
                    <a:lstStyle/>
                    <a:p>
                      <a:pPr algn="ctr">
                        <a:lnSpc>
                          <a:spcPct val="107000"/>
                        </a:lnSpc>
                      </a:pPr>
                      <a:r>
                        <a:rPr lang="fr-BE" sz="1600" kern="1200" dirty="0">
                          <a:solidFill>
                            <a:srgbClr val="0087CC"/>
                          </a:solidFill>
                          <a:latin typeface="Roc Grotesk"/>
                          <a:ea typeface="+mn-ea"/>
                          <a:cs typeface="Calibri"/>
                        </a:rPr>
                        <a:t>2</a:t>
                      </a:r>
                      <a:endParaRPr lang="nl-BE" sz="1600" kern="1200" dirty="0">
                        <a:solidFill>
                          <a:srgbClr val="0087CC"/>
                        </a:solidFill>
                        <a:latin typeface="Roc Grotesk"/>
                        <a:ea typeface="+mn-ea"/>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fr-BE" sz="1600" kern="1200" dirty="0">
                          <a:solidFill>
                            <a:srgbClr val="0087CC"/>
                          </a:solidFill>
                          <a:latin typeface="Roc Grotesk"/>
                          <a:ea typeface="+mn-ea"/>
                          <a:cs typeface="Calibri"/>
                        </a:rPr>
                        <a:t>1961</a:t>
                      </a:r>
                      <a:endParaRPr lang="nl-BE" sz="1600" kern="1200" dirty="0">
                        <a:solidFill>
                          <a:srgbClr val="0087CC"/>
                        </a:solidFill>
                        <a:latin typeface="Roc Grotesk"/>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2536288"/>
                  </a:ext>
                </a:extLst>
              </a:tr>
              <a:tr h="251989">
                <a:tc>
                  <a:txBody>
                    <a:bodyPr/>
                    <a:lstStyle/>
                    <a:p>
                      <a:pPr algn="ctr">
                        <a:lnSpc>
                          <a:spcPct val="107000"/>
                        </a:lnSpc>
                      </a:pPr>
                      <a:r>
                        <a:rPr lang="fr-BE" sz="1600" kern="1200">
                          <a:solidFill>
                            <a:srgbClr val="0087CC"/>
                          </a:solidFill>
                          <a:latin typeface="Roc Grotesk"/>
                          <a:ea typeface="+mn-ea"/>
                          <a:cs typeface="Calibri"/>
                        </a:rPr>
                        <a:t>3</a:t>
                      </a:r>
                      <a:endParaRPr lang="nl-BE" sz="1600" kern="1200">
                        <a:solidFill>
                          <a:srgbClr val="0087CC"/>
                        </a:solidFill>
                        <a:latin typeface="Roc Grotesk"/>
                        <a:ea typeface="+mn-ea"/>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fr-BE" sz="1600" kern="1200" dirty="0">
                          <a:solidFill>
                            <a:srgbClr val="0087CC"/>
                          </a:solidFill>
                          <a:latin typeface="Roc Grotesk"/>
                          <a:ea typeface="+mn-ea"/>
                          <a:cs typeface="Calibri"/>
                        </a:rPr>
                        <a:t>1359</a:t>
                      </a:r>
                      <a:endParaRPr lang="nl-BE" sz="1600" kern="1200" dirty="0">
                        <a:solidFill>
                          <a:srgbClr val="0087CC"/>
                        </a:solidFill>
                        <a:latin typeface="Roc Grotesk"/>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5994772"/>
                  </a:ext>
                </a:extLst>
              </a:tr>
              <a:tr h="251989">
                <a:tc>
                  <a:txBody>
                    <a:bodyPr/>
                    <a:lstStyle/>
                    <a:p>
                      <a:pPr algn="ctr">
                        <a:lnSpc>
                          <a:spcPct val="107000"/>
                        </a:lnSpc>
                      </a:pPr>
                      <a:r>
                        <a:rPr lang="fr-BE" sz="1600" kern="1200" dirty="0">
                          <a:solidFill>
                            <a:srgbClr val="0087CC"/>
                          </a:solidFill>
                          <a:latin typeface="Roc Grotesk"/>
                          <a:ea typeface="+mn-ea"/>
                          <a:cs typeface="Calibri"/>
                        </a:rPr>
                        <a:t>4</a:t>
                      </a:r>
                      <a:endParaRPr lang="nl-BE" sz="1600" kern="1200" dirty="0">
                        <a:solidFill>
                          <a:srgbClr val="0087CC"/>
                        </a:solidFill>
                        <a:latin typeface="Roc Grotesk"/>
                        <a:ea typeface="+mn-ea"/>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fr-BE" sz="1600" kern="1200" dirty="0">
                          <a:solidFill>
                            <a:srgbClr val="0087CC"/>
                          </a:solidFill>
                          <a:latin typeface="Roc Grotesk"/>
                          <a:ea typeface="+mn-ea"/>
                          <a:cs typeface="Calibri"/>
                        </a:rPr>
                        <a:t>942</a:t>
                      </a:r>
                      <a:endParaRPr lang="nl-BE" sz="1600" kern="1200" dirty="0">
                        <a:solidFill>
                          <a:srgbClr val="0087CC"/>
                        </a:solidFill>
                        <a:latin typeface="Roc Grotesk"/>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0378747"/>
                  </a:ext>
                </a:extLst>
              </a:tr>
              <a:tr h="251989">
                <a:tc>
                  <a:txBody>
                    <a:bodyPr/>
                    <a:lstStyle/>
                    <a:p>
                      <a:pPr algn="ctr">
                        <a:lnSpc>
                          <a:spcPct val="107000"/>
                        </a:lnSpc>
                      </a:pPr>
                      <a:r>
                        <a:rPr lang="fr-BE" sz="1600" kern="1200">
                          <a:solidFill>
                            <a:srgbClr val="0087CC"/>
                          </a:solidFill>
                          <a:latin typeface="Roc Grotesk"/>
                          <a:ea typeface="+mn-ea"/>
                          <a:cs typeface="Calibri"/>
                        </a:rPr>
                        <a:t>5</a:t>
                      </a:r>
                      <a:endParaRPr lang="nl-BE" sz="1600" kern="1200">
                        <a:solidFill>
                          <a:srgbClr val="0087CC"/>
                        </a:solidFill>
                        <a:latin typeface="Roc Grotesk"/>
                        <a:ea typeface="+mn-ea"/>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fr-BE" sz="1600" kern="1200" dirty="0">
                          <a:solidFill>
                            <a:srgbClr val="0087CC"/>
                          </a:solidFill>
                          <a:latin typeface="Roc Grotesk"/>
                          <a:ea typeface="+mn-ea"/>
                          <a:cs typeface="Calibri"/>
                        </a:rPr>
                        <a:t>652</a:t>
                      </a:r>
                      <a:endParaRPr lang="nl-BE" sz="1600" kern="1200" dirty="0">
                        <a:solidFill>
                          <a:srgbClr val="0087CC"/>
                        </a:solidFill>
                        <a:latin typeface="Roc Grotesk"/>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8721873"/>
                  </a:ext>
                </a:extLst>
              </a:tr>
              <a:tr h="251989">
                <a:tc>
                  <a:txBody>
                    <a:bodyPr/>
                    <a:lstStyle/>
                    <a:p>
                      <a:pPr algn="ctr">
                        <a:lnSpc>
                          <a:spcPct val="107000"/>
                        </a:lnSpc>
                      </a:pPr>
                      <a:r>
                        <a:rPr lang="fr-BE" sz="1600" kern="1200" dirty="0">
                          <a:solidFill>
                            <a:srgbClr val="0087CC"/>
                          </a:solidFill>
                          <a:latin typeface="Roc Grotesk"/>
                          <a:ea typeface="+mn-ea"/>
                          <a:cs typeface="Calibri"/>
                        </a:rPr>
                        <a:t>6</a:t>
                      </a:r>
                      <a:endParaRPr lang="nl-BE" sz="1600" kern="1200" dirty="0">
                        <a:solidFill>
                          <a:srgbClr val="0087CC"/>
                        </a:solidFill>
                        <a:latin typeface="Roc Grotesk"/>
                        <a:ea typeface="+mn-ea"/>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fr-BE" sz="1600" kern="1200" dirty="0">
                          <a:solidFill>
                            <a:srgbClr val="0087CC"/>
                          </a:solidFill>
                          <a:latin typeface="Roc Grotesk"/>
                          <a:ea typeface="+mn-ea"/>
                          <a:cs typeface="Calibri"/>
                        </a:rPr>
                        <a:t>452</a:t>
                      </a:r>
                      <a:endParaRPr lang="nl-BE" sz="1600" kern="1200" dirty="0">
                        <a:solidFill>
                          <a:srgbClr val="0087CC"/>
                        </a:solidFill>
                        <a:latin typeface="Roc Grotesk"/>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1589097"/>
                  </a:ext>
                </a:extLst>
              </a:tr>
              <a:tr h="251989">
                <a:tc>
                  <a:txBody>
                    <a:bodyPr/>
                    <a:lstStyle/>
                    <a:p>
                      <a:pPr algn="ctr">
                        <a:lnSpc>
                          <a:spcPct val="107000"/>
                        </a:lnSpc>
                      </a:pPr>
                      <a:r>
                        <a:rPr lang="fr-BE" sz="1600" kern="1200">
                          <a:solidFill>
                            <a:srgbClr val="0087CC"/>
                          </a:solidFill>
                          <a:latin typeface="Roc Grotesk"/>
                          <a:ea typeface="+mn-ea"/>
                          <a:cs typeface="Calibri"/>
                        </a:rPr>
                        <a:t>7</a:t>
                      </a:r>
                      <a:endParaRPr lang="nl-BE" sz="1600" kern="1200">
                        <a:solidFill>
                          <a:srgbClr val="0087CC"/>
                        </a:solidFill>
                        <a:latin typeface="Roc Grotesk"/>
                        <a:ea typeface="+mn-ea"/>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fr-BE" sz="1600" kern="1200" dirty="0">
                          <a:solidFill>
                            <a:srgbClr val="0087CC"/>
                          </a:solidFill>
                          <a:latin typeface="Roc Grotesk"/>
                          <a:ea typeface="+mn-ea"/>
                          <a:cs typeface="Calibri"/>
                        </a:rPr>
                        <a:t>313</a:t>
                      </a:r>
                      <a:endParaRPr lang="nl-BE" sz="1600" kern="1200" dirty="0">
                        <a:solidFill>
                          <a:srgbClr val="0087CC"/>
                        </a:solidFill>
                        <a:latin typeface="Roc Grotesk"/>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236843"/>
                  </a:ext>
                </a:extLst>
              </a:tr>
              <a:tr h="251989">
                <a:tc>
                  <a:txBody>
                    <a:bodyPr/>
                    <a:lstStyle/>
                    <a:p>
                      <a:pPr algn="ctr">
                        <a:lnSpc>
                          <a:spcPct val="107000"/>
                        </a:lnSpc>
                      </a:pPr>
                      <a:r>
                        <a:rPr lang="fr-BE" sz="1600" kern="1200">
                          <a:solidFill>
                            <a:srgbClr val="0087CC"/>
                          </a:solidFill>
                          <a:latin typeface="Roc Grotesk"/>
                          <a:ea typeface="+mn-ea"/>
                          <a:cs typeface="Calibri"/>
                        </a:rPr>
                        <a:t>8</a:t>
                      </a:r>
                      <a:endParaRPr lang="nl-BE" sz="1600" kern="1200">
                        <a:solidFill>
                          <a:srgbClr val="0087CC"/>
                        </a:solidFill>
                        <a:latin typeface="Roc Grotesk"/>
                        <a:ea typeface="+mn-ea"/>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fr-BE" sz="1600" kern="1200" dirty="0">
                          <a:solidFill>
                            <a:srgbClr val="0087CC"/>
                          </a:solidFill>
                          <a:latin typeface="Roc Grotesk"/>
                          <a:ea typeface="+mn-ea"/>
                          <a:cs typeface="Calibri"/>
                        </a:rPr>
                        <a:t>217</a:t>
                      </a:r>
                      <a:endParaRPr lang="nl-BE" sz="1600" kern="1200" dirty="0">
                        <a:solidFill>
                          <a:srgbClr val="0087CC"/>
                        </a:solidFill>
                        <a:latin typeface="Roc Grotesk"/>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9038946"/>
                  </a:ext>
                </a:extLst>
              </a:tr>
              <a:tr h="251989">
                <a:tc>
                  <a:txBody>
                    <a:bodyPr/>
                    <a:lstStyle/>
                    <a:p>
                      <a:pPr algn="ctr">
                        <a:lnSpc>
                          <a:spcPct val="107000"/>
                        </a:lnSpc>
                      </a:pPr>
                      <a:r>
                        <a:rPr lang="fr-BE" sz="1600" kern="1200">
                          <a:solidFill>
                            <a:srgbClr val="0087CC"/>
                          </a:solidFill>
                          <a:latin typeface="Roc Grotesk"/>
                          <a:ea typeface="+mn-ea"/>
                          <a:cs typeface="Calibri"/>
                        </a:rPr>
                        <a:t>9</a:t>
                      </a:r>
                      <a:endParaRPr lang="nl-BE" sz="1600" kern="1200">
                        <a:solidFill>
                          <a:srgbClr val="0087CC"/>
                        </a:solidFill>
                        <a:latin typeface="Roc Grotesk"/>
                        <a:ea typeface="+mn-ea"/>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fr-BE" sz="1600" kern="1200" dirty="0">
                          <a:solidFill>
                            <a:srgbClr val="0087CC"/>
                          </a:solidFill>
                          <a:latin typeface="Roc Grotesk"/>
                          <a:ea typeface="+mn-ea"/>
                          <a:cs typeface="Calibri"/>
                        </a:rPr>
                        <a:t>150</a:t>
                      </a:r>
                      <a:endParaRPr lang="nl-BE" sz="1600" kern="1200" dirty="0">
                        <a:solidFill>
                          <a:srgbClr val="0087CC"/>
                        </a:solidFill>
                        <a:latin typeface="Roc Grotesk"/>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7651196"/>
                  </a:ext>
                </a:extLst>
              </a:tr>
              <a:tr h="251989">
                <a:tc>
                  <a:txBody>
                    <a:bodyPr/>
                    <a:lstStyle/>
                    <a:p>
                      <a:pPr algn="ctr">
                        <a:lnSpc>
                          <a:spcPct val="107000"/>
                        </a:lnSpc>
                      </a:pPr>
                      <a:r>
                        <a:rPr lang="fr-BE" sz="1600" kern="1200">
                          <a:solidFill>
                            <a:srgbClr val="0087CC"/>
                          </a:solidFill>
                          <a:latin typeface="Roc Grotesk"/>
                          <a:ea typeface="+mn-ea"/>
                          <a:cs typeface="Calibri"/>
                        </a:rPr>
                        <a:t>10</a:t>
                      </a:r>
                      <a:endParaRPr lang="nl-BE" sz="1600" kern="1200">
                        <a:solidFill>
                          <a:srgbClr val="0087CC"/>
                        </a:solidFill>
                        <a:latin typeface="Roc Grotesk"/>
                        <a:ea typeface="+mn-ea"/>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fr-BE" sz="1600" kern="1200" dirty="0">
                          <a:solidFill>
                            <a:srgbClr val="0087CC"/>
                          </a:solidFill>
                          <a:latin typeface="Roc Grotesk"/>
                          <a:ea typeface="+mn-ea"/>
                          <a:cs typeface="Calibri"/>
                        </a:rPr>
                        <a:t>104</a:t>
                      </a:r>
                      <a:endParaRPr lang="nl-BE" sz="1600" kern="1200" dirty="0">
                        <a:solidFill>
                          <a:srgbClr val="0087CC"/>
                        </a:solidFill>
                        <a:latin typeface="Roc Grotesk"/>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1549132"/>
                  </a:ext>
                </a:extLst>
              </a:tr>
              <a:tr h="251989">
                <a:tc>
                  <a:txBody>
                    <a:bodyPr/>
                    <a:lstStyle/>
                    <a:p>
                      <a:pPr algn="ctr">
                        <a:lnSpc>
                          <a:spcPct val="107000"/>
                        </a:lnSpc>
                      </a:pPr>
                      <a:r>
                        <a:rPr lang="fr-BE" sz="1600" kern="1200" dirty="0">
                          <a:solidFill>
                            <a:srgbClr val="0087CC"/>
                          </a:solidFill>
                          <a:latin typeface="Roc Grotesk"/>
                          <a:ea typeface="+mn-ea"/>
                          <a:cs typeface="Calibri"/>
                        </a:rPr>
                        <a:t>11</a:t>
                      </a:r>
                      <a:endParaRPr lang="nl-BE" sz="1600" kern="1200" dirty="0">
                        <a:solidFill>
                          <a:srgbClr val="0087CC"/>
                        </a:solidFill>
                        <a:latin typeface="Roc Grotesk"/>
                        <a:ea typeface="+mn-ea"/>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fr-BE" sz="1600" kern="1200" dirty="0">
                          <a:solidFill>
                            <a:srgbClr val="0087CC"/>
                          </a:solidFill>
                          <a:latin typeface="Roc Grotesk"/>
                          <a:ea typeface="+mn-ea"/>
                          <a:cs typeface="Calibri"/>
                        </a:rPr>
                        <a:t>72</a:t>
                      </a:r>
                      <a:endParaRPr lang="nl-BE" sz="1600" kern="1200" dirty="0">
                        <a:solidFill>
                          <a:srgbClr val="0087CC"/>
                        </a:solidFill>
                        <a:latin typeface="Roc Grotesk"/>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2110222"/>
                  </a:ext>
                </a:extLst>
              </a:tr>
              <a:tr h="251989">
                <a:tc>
                  <a:txBody>
                    <a:bodyPr/>
                    <a:lstStyle/>
                    <a:p>
                      <a:pPr algn="ctr">
                        <a:lnSpc>
                          <a:spcPct val="107000"/>
                        </a:lnSpc>
                      </a:pPr>
                      <a:r>
                        <a:rPr lang="fr-BE" sz="1600" kern="1200" dirty="0">
                          <a:solidFill>
                            <a:srgbClr val="0087CC"/>
                          </a:solidFill>
                          <a:latin typeface="Roc Grotesk"/>
                          <a:ea typeface="+mn-ea"/>
                          <a:cs typeface="Calibri"/>
                        </a:rPr>
                        <a:t>12</a:t>
                      </a:r>
                      <a:endParaRPr lang="nl-BE" sz="1600" kern="1200" dirty="0">
                        <a:solidFill>
                          <a:srgbClr val="0087CC"/>
                        </a:solidFill>
                        <a:latin typeface="Roc Grotesk"/>
                        <a:ea typeface="+mn-ea"/>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fr-BE" sz="1600" kern="1200" dirty="0">
                          <a:solidFill>
                            <a:srgbClr val="0087CC"/>
                          </a:solidFill>
                          <a:latin typeface="Roc Grotesk"/>
                          <a:ea typeface="+mn-ea"/>
                          <a:cs typeface="Calibri"/>
                        </a:rPr>
                        <a:t>50</a:t>
                      </a:r>
                      <a:endParaRPr lang="nl-BE" sz="1600" kern="1200" dirty="0">
                        <a:solidFill>
                          <a:srgbClr val="0087CC"/>
                        </a:solidFill>
                        <a:latin typeface="Roc Grotesk"/>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5075711"/>
                  </a:ext>
                </a:extLst>
              </a:tr>
            </a:tbl>
          </a:graphicData>
        </a:graphic>
      </p:graphicFrame>
    </p:spTree>
    <p:extLst>
      <p:ext uri="{BB962C8B-B14F-4D97-AF65-F5344CB8AC3E}">
        <p14:creationId xmlns:p14="http://schemas.microsoft.com/office/powerpoint/2010/main" val="3002300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white background with black and white clouds&#10;&#10;Description automatically generated">
            <a:extLst>
              <a:ext uri="{FF2B5EF4-FFF2-40B4-BE49-F238E27FC236}">
                <a16:creationId xmlns:a16="http://schemas.microsoft.com/office/drawing/2014/main" id="{8F87CB3C-0850-41AD-FB69-01D40F651E93}"/>
              </a:ext>
            </a:extLst>
          </p:cNvPr>
          <p:cNvPicPr>
            <a:picLocks noChangeAspect="1"/>
          </p:cNvPicPr>
          <p:nvPr/>
        </p:nvPicPr>
        <p:blipFill>
          <a:blip r:embed="rId2"/>
          <a:stretch>
            <a:fillRect/>
          </a:stretch>
        </p:blipFill>
        <p:spPr>
          <a:xfrm>
            <a:off x="2610" y="2610"/>
            <a:ext cx="12192000" cy="6852780"/>
          </a:xfrm>
          <a:prstGeom prst="rect">
            <a:avLst/>
          </a:prstGeom>
        </p:spPr>
      </p:pic>
      <p:sp>
        <p:nvSpPr>
          <p:cNvPr id="22" name="TextBox 21">
            <a:extLst>
              <a:ext uri="{FF2B5EF4-FFF2-40B4-BE49-F238E27FC236}">
                <a16:creationId xmlns:a16="http://schemas.microsoft.com/office/drawing/2014/main" id="{A9CAECA5-D458-2D7B-D319-3655E06F5689}"/>
              </a:ext>
            </a:extLst>
          </p:cNvPr>
          <p:cNvSpPr txBox="1"/>
          <p:nvPr/>
        </p:nvSpPr>
        <p:spPr>
          <a:xfrm>
            <a:off x="1701452" y="605425"/>
            <a:ext cx="72650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000" b="1" dirty="0" err="1">
                <a:solidFill>
                  <a:srgbClr val="006EA6"/>
                </a:solidFill>
                <a:latin typeface="Roc Grotesk ExtraWide ExtraBold"/>
                <a:cs typeface="Calibri"/>
              </a:rPr>
              <a:t>Algemeen</a:t>
            </a:r>
            <a:endParaRPr lang="en-US" sz="3000" b="1" dirty="0">
              <a:solidFill>
                <a:srgbClr val="006EA6"/>
              </a:solidFill>
              <a:latin typeface="Roc Grotesk ExtraWide ExtraBold"/>
              <a:cs typeface="Calibri"/>
            </a:endParaRPr>
          </a:p>
        </p:txBody>
      </p:sp>
      <p:sp>
        <p:nvSpPr>
          <p:cNvPr id="23" name="TextBox 22">
            <a:extLst>
              <a:ext uri="{FF2B5EF4-FFF2-40B4-BE49-F238E27FC236}">
                <a16:creationId xmlns:a16="http://schemas.microsoft.com/office/drawing/2014/main" id="{6B167441-228B-DF16-FBC6-6D79A6A6E6BC}"/>
              </a:ext>
            </a:extLst>
          </p:cNvPr>
          <p:cNvSpPr txBox="1"/>
          <p:nvPr/>
        </p:nvSpPr>
        <p:spPr>
          <a:xfrm>
            <a:off x="1701452" y="1158657"/>
            <a:ext cx="726509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dirty="0">
                <a:solidFill>
                  <a:srgbClr val="007FBF"/>
                </a:solidFill>
                <a:latin typeface="Roc Grotesk ExtraWide ExtraBold"/>
                <a:cs typeface="Calibri"/>
              </a:rPr>
              <a:t>6) </a:t>
            </a:r>
            <a:r>
              <a:rPr lang="nl-BE" sz="2000" b="1" dirty="0">
                <a:solidFill>
                  <a:srgbClr val="007FBF"/>
                </a:solidFill>
                <a:latin typeface="Roc Grotesk ExtraWide ExtraBold"/>
                <a:cs typeface="Calibri"/>
              </a:rPr>
              <a:t>Berekening gemiddeldes op basis van de laatste 20 wedstrijden</a:t>
            </a:r>
          </a:p>
          <a:p>
            <a:pPr algn="l"/>
            <a:endParaRPr lang="nl-BE" sz="2000" b="1" dirty="0">
              <a:solidFill>
                <a:srgbClr val="007FBF"/>
              </a:solidFill>
              <a:latin typeface="Roc Grotesk ExtraWide ExtraBold"/>
              <a:cs typeface="Calibri"/>
            </a:endParaRPr>
          </a:p>
        </p:txBody>
      </p:sp>
      <p:sp>
        <p:nvSpPr>
          <p:cNvPr id="27" name="TextBox 26">
            <a:extLst>
              <a:ext uri="{FF2B5EF4-FFF2-40B4-BE49-F238E27FC236}">
                <a16:creationId xmlns:a16="http://schemas.microsoft.com/office/drawing/2014/main" id="{899EA624-BA81-95B7-6E21-5724B90D2717}"/>
              </a:ext>
            </a:extLst>
          </p:cNvPr>
          <p:cNvSpPr txBox="1"/>
          <p:nvPr/>
        </p:nvSpPr>
        <p:spPr>
          <a:xfrm>
            <a:off x="1697277" y="1551140"/>
            <a:ext cx="762835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600" b="1" dirty="0">
                <a:solidFill>
                  <a:srgbClr val="0087CC"/>
                </a:solidFill>
                <a:latin typeface="Roc Grotesk"/>
                <a:cs typeface="Calibri"/>
              </a:rPr>
              <a:t>Doel</a:t>
            </a:r>
            <a:r>
              <a:rPr lang="nl-BE" sz="1600" dirty="0">
                <a:solidFill>
                  <a:srgbClr val="0087CC"/>
                </a:solidFill>
                <a:latin typeface="Roc Grotesk"/>
                <a:cs typeface="Calibri"/>
              </a:rPr>
              <a:t>: actieve spelers motiveren om te blijven spelen door hen de mogelijkheid te geven om oude resultaten weg te werken</a:t>
            </a:r>
            <a:br>
              <a:rPr lang="nl-BE" sz="1600" dirty="0">
                <a:solidFill>
                  <a:srgbClr val="0087CC"/>
                </a:solidFill>
                <a:latin typeface="Roc Grotesk"/>
                <a:cs typeface="Calibri"/>
              </a:rPr>
            </a:br>
            <a:endParaRPr lang="nl-BE" sz="1600" dirty="0">
              <a:solidFill>
                <a:srgbClr val="0087CC"/>
              </a:solidFill>
              <a:latin typeface="Roc Grotesk"/>
              <a:cs typeface="Calibri"/>
            </a:endParaRPr>
          </a:p>
          <a:p>
            <a:r>
              <a:rPr lang="nl-BE" sz="1600" dirty="0">
                <a:solidFill>
                  <a:srgbClr val="0087CC"/>
                </a:solidFill>
                <a:latin typeface="Roc Grotesk"/>
                <a:cs typeface="Calibri"/>
              </a:rPr>
              <a:t>De gemiddeldes worden berekend op basis van de laatste 20 geldige wedstrijden in een periode van 52 weken, waardoor een speler met meer dan 20 wedstrijden oude resultaten kan wegwerken</a:t>
            </a:r>
          </a:p>
          <a:p>
            <a:endParaRPr lang="nl-BE" sz="1600" dirty="0">
              <a:solidFill>
                <a:srgbClr val="0087CC"/>
              </a:solidFill>
              <a:latin typeface="Roc Grotesk"/>
              <a:cs typeface="Calibri"/>
            </a:endParaRPr>
          </a:p>
          <a:p>
            <a:r>
              <a:rPr lang="nl-BE" sz="1600" dirty="0">
                <a:solidFill>
                  <a:srgbClr val="0087CC"/>
                </a:solidFill>
                <a:latin typeface="Roc Grotesk"/>
                <a:cs typeface="Calibri"/>
              </a:rPr>
              <a:t>Hierdoor geeft het gemiddelde een actueler beeld weer van het huidige niveau van de speler</a:t>
            </a:r>
          </a:p>
        </p:txBody>
      </p:sp>
    </p:spTree>
    <p:extLst>
      <p:ext uri="{BB962C8B-B14F-4D97-AF65-F5344CB8AC3E}">
        <p14:creationId xmlns:p14="http://schemas.microsoft.com/office/powerpoint/2010/main" val="1268806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white background with black and white clouds&#10;&#10;Description automatically generated">
            <a:extLst>
              <a:ext uri="{FF2B5EF4-FFF2-40B4-BE49-F238E27FC236}">
                <a16:creationId xmlns:a16="http://schemas.microsoft.com/office/drawing/2014/main" id="{8F87CB3C-0850-41AD-FB69-01D40F651E93}"/>
              </a:ext>
            </a:extLst>
          </p:cNvPr>
          <p:cNvPicPr>
            <a:picLocks noChangeAspect="1"/>
          </p:cNvPicPr>
          <p:nvPr/>
        </p:nvPicPr>
        <p:blipFill>
          <a:blip r:embed="rId2"/>
          <a:stretch>
            <a:fillRect/>
          </a:stretch>
        </p:blipFill>
        <p:spPr>
          <a:xfrm>
            <a:off x="0" y="0"/>
            <a:ext cx="12192000" cy="6852780"/>
          </a:xfrm>
          <a:prstGeom prst="rect">
            <a:avLst/>
          </a:prstGeom>
        </p:spPr>
      </p:pic>
      <p:sp>
        <p:nvSpPr>
          <p:cNvPr id="22" name="TextBox 21">
            <a:extLst>
              <a:ext uri="{FF2B5EF4-FFF2-40B4-BE49-F238E27FC236}">
                <a16:creationId xmlns:a16="http://schemas.microsoft.com/office/drawing/2014/main" id="{A9CAECA5-D458-2D7B-D319-3655E06F5689}"/>
              </a:ext>
            </a:extLst>
          </p:cNvPr>
          <p:cNvSpPr txBox="1"/>
          <p:nvPr/>
        </p:nvSpPr>
        <p:spPr>
          <a:xfrm>
            <a:off x="1701452" y="605425"/>
            <a:ext cx="72650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000" b="1" dirty="0" err="1">
                <a:solidFill>
                  <a:srgbClr val="006EA6"/>
                </a:solidFill>
                <a:latin typeface="Roc Grotesk ExtraWide ExtraBold"/>
                <a:cs typeface="Calibri"/>
              </a:rPr>
              <a:t>Algemeen</a:t>
            </a:r>
            <a:endParaRPr lang="en-US" sz="3000" b="1" dirty="0">
              <a:solidFill>
                <a:srgbClr val="006EA6"/>
              </a:solidFill>
              <a:latin typeface="Roc Grotesk ExtraWide ExtraBold"/>
              <a:cs typeface="Calibri"/>
            </a:endParaRPr>
          </a:p>
        </p:txBody>
      </p:sp>
      <p:sp>
        <p:nvSpPr>
          <p:cNvPr id="23" name="TextBox 22">
            <a:extLst>
              <a:ext uri="{FF2B5EF4-FFF2-40B4-BE49-F238E27FC236}">
                <a16:creationId xmlns:a16="http://schemas.microsoft.com/office/drawing/2014/main" id="{6B167441-228B-DF16-FBC6-6D79A6A6E6BC}"/>
              </a:ext>
            </a:extLst>
          </p:cNvPr>
          <p:cNvSpPr txBox="1"/>
          <p:nvPr/>
        </p:nvSpPr>
        <p:spPr>
          <a:xfrm>
            <a:off x="1701452" y="1158657"/>
            <a:ext cx="726509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dirty="0">
                <a:solidFill>
                  <a:srgbClr val="007FBF"/>
                </a:solidFill>
                <a:latin typeface="Roc Grotesk ExtraWide ExtraBold"/>
                <a:cs typeface="Calibri"/>
              </a:rPr>
              <a:t>6) </a:t>
            </a:r>
            <a:r>
              <a:rPr lang="nl-BE" sz="2000" b="1" dirty="0">
                <a:solidFill>
                  <a:srgbClr val="007FBF"/>
                </a:solidFill>
                <a:latin typeface="Roc Grotesk ExtraWide ExtraBold"/>
                <a:cs typeface="Calibri"/>
              </a:rPr>
              <a:t>Berekening gemiddeldes op basis van de laatste 20 wedstrijden</a:t>
            </a:r>
          </a:p>
          <a:p>
            <a:pPr algn="l"/>
            <a:endParaRPr lang="nl-BE" sz="2000" b="1" dirty="0">
              <a:solidFill>
                <a:srgbClr val="007FBF"/>
              </a:solidFill>
              <a:latin typeface="Roc Grotesk ExtraWide ExtraBold"/>
              <a:cs typeface="Calibri"/>
            </a:endParaRPr>
          </a:p>
        </p:txBody>
      </p:sp>
      <p:sp>
        <p:nvSpPr>
          <p:cNvPr id="27" name="TextBox 26">
            <a:extLst>
              <a:ext uri="{FF2B5EF4-FFF2-40B4-BE49-F238E27FC236}">
                <a16:creationId xmlns:a16="http://schemas.microsoft.com/office/drawing/2014/main" id="{899EA624-BA81-95B7-6E21-5724B90D2717}"/>
              </a:ext>
            </a:extLst>
          </p:cNvPr>
          <p:cNvSpPr txBox="1"/>
          <p:nvPr/>
        </p:nvSpPr>
        <p:spPr>
          <a:xfrm>
            <a:off x="526843" y="1574155"/>
            <a:ext cx="762835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600" u="sng" dirty="0">
                <a:solidFill>
                  <a:srgbClr val="0087CC"/>
                </a:solidFill>
                <a:latin typeface="Roc Grotesk"/>
                <a:cs typeface="Calibri"/>
              </a:rPr>
              <a:t>Voorbeeld huidige berekening</a:t>
            </a:r>
          </a:p>
        </p:txBody>
      </p:sp>
      <p:graphicFrame>
        <p:nvGraphicFramePr>
          <p:cNvPr id="6" name="Tabel 5">
            <a:extLst>
              <a:ext uri="{FF2B5EF4-FFF2-40B4-BE49-F238E27FC236}">
                <a16:creationId xmlns:a16="http://schemas.microsoft.com/office/drawing/2014/main" id="{8D3B7BBE-1AF9-82E7-9306-21059E8D9888}"/>
              </a:ext>
            </a:extLst>
          </p:cNvPr>
          <p:cNvGraphicFramePr>
            <a:graphicFrameLocks noGrp="1"/>
          </p:cNvGraphicFramePr>
          <p:nvPr>
            <p:extLst>
              <p:ext uri="{D42A27DB-BD31-4B8C-83A1-F6EECF244321}">
                <p14:modId xmlns:p14="http://schemas.microsoft.com/office/powerpoint/2010/main" val="1329497462"/>
              </p:ext>
            </p:extLst>
          </p:nvPr>
        </p:nvGraphicFramePr>
        <p:xfrm>
          <a:off x="526843" y="2140306"/>
          <a:ext cx="8798767" cy="648000"/>
        </p:xfrm>
        <a:graphic>
          <a:graphicData uri="http://schemas.openxmlformats.org/drawingml/2006/table">
            <a:tbl>
              <a:tblPr firstRow="1" firstCol="1" bandRow="1"/>
              <a:tblGrid>
                <a:gridCol w="917909">
                  <a:extLst>
                    <a:ext uri="{9D8B030D-6E8A-4147-A177-3AD203B41FA5}">
                      <a16:colId xmlns:a16="http://schemas.microsoft.com/office/drawing/2014/main" val="840695290"/>
                    </a:ext>
                  </a:extLst>
                </a:gridCol>
                <a:gridCol w="342646">
                  <a:extLst>
                    <a:ext uri="{9D8B030D-6E8A-4147-A177-3AD203B41FA5}">
                      <a16:colId xmlns:a16="http://schemas.microsoft.com/office/drawing/2014/main" val="2860654054"/>
                    </a:ext>
                  </a:extLst>
                </a:gridCol>
                <a:gridCol w="342646">
                  <a:extLst>
                    <a:ext uri="{9D8B030D-6E8A-4147-A177-3AD203B41FA5}">
                      <a16:colId xmlns:a16="http://schemas.microsoft.com/office/drawing/2014/main" val="156833993"/>
                    </a:ext>
                  </a:extLst>
                </a:gridCol>
                <a:gridCol w="342646">
                  <a:extLst>
                    <a:ext uri="{9D8B030D-6E8A-4147-A177-3AD203B41FA5}">
                      <a16:colId xmlns:a16="http://schemas.microsoft.com/office/drawing/2014/main" val="1094448308"/>
                    </a:ext>
                  </a:extLst>
                </a:gridCol>
                <a:gridCol w="342646">
                  <a:extLst>
                    <a:ext uri="{9D8B030D-6E8A-4147-A177-3AD203B41FA5}">
                      <a16:colId xmlns:a16="http://schemas.microsoft.com/office/drawing/2014/main" val="2336890214"/>
                    </a:ext>
                  </a:extLst>
                </a:gridCol>
                <a:gridCol w="342646">
                  <a:extLst>
                    <a:ext uri="{9D8B030D-6E8A-4147-A177-3AD203B41FA5}">
                      <a16:colId xmlns:a16="http://schemas.microsoft.com/office/drawing/2014/main" val="3144455912"/>
                    </a:ext>
                  </a:extLst>
                </a:gridCol>
                <a:gridCol w="342646">
                  <a:extLst>
                    <a:ext uri="{9D8B030D-6E8A-4147-A177-3AD203B41FA5}">
                      <a16:colId xmlns:a16="http://schemas.microsoft.com/office/drawing/2014/main" val="1117003066"/>
                    </a:ext>
                  </a:extLst>
                </a:gridCol>
                <a:gridCol w="342646">
                  <a:extLst>
                    <a:ext uri="{9D8B030D-6E8A-4147-A177-3AD203B41FA5}">
                      <a16:colId xmlns:a16="http://schemas.microsoft.com/office/drawing/2014/main" val="3577088320"/>
                    </a:ext>
                  </a:extLst>
                </a:gridCol>
                <a:gridCol w="342646">
                  <a:extLst>
                    <a:ext uri="{9D8B030D-6E8A-4147-A177-3AD203B41FA5}">
                      <a16:colId xmlns:a16="http://schemas.microsoft.com/office/drawing/2014/main" val="2965508152"/>
                    </a:ext>
                  </a:extLst>
                </a:gridCol>
                <a:gridCol w="342646">
                  <a:extLst>
                    <a:ext uri="{9D8B030D-6E8A-4147-A177-3AD203B41FA5}">
                      <a16:colId xmlns:a16="http://schemas.microsoft.com/office/drawing/2014/main" val="458943630"/>
                    </a:ext>
                  </a:extLst>
                </a:gridCol>
                <a:gridCol w="342646">
                  <a:extLst>
                    <a:ext uri="{9D8B030D-6E8A-4147-A177-3AD203B41FA5}">
                      <a16:colId xmlns:a16="http://schemas.microsoft.com/office/drawing/2014/main" val="1043265620"/>
                    </a:ext>
                  </a:extLst>
                </a:gridCol>
                <a:gridCol w="342646">
                  <a:extLst>
                    <a:ext uri="{9D8B030D-6E8A-4147-A177-3AD203B41FA5}">
                      <a16:colId xmlns:a16="http://schemas.microsoft.com/office/drawing/2014/main" val="1639187677"/>
                    </a:ext>
                  </a:extLst>
                </a:gridCol>
                <a:gridCol w="342646">
                  <a:extLst>
                    <a:ext uri="{9D8B030D-6E8A-4147-A177-3AD203B41FA5}">
                      <a16:colId xmlns:a16="http://schemas.microsoft.com/office/drawing/2014/main" val="1255339923"/>
                    </a:ext>
                  </a:extLst>
                </a:gridCol>
                <a:gridCol w="342646">
                  <a:extLst>
                    <a:ext uri="{9D8B030D-6E8A-4147-A177-3AD203B41FA5}">
                      <a16:colId xmlns:a16="http://schemas.microsoft.com/office/drawing/2014/main" val="3064202054"/>
                    </a:ext>
                  </a:extLst>
                </a:gridCol>
                <a:gridCol w="342646">
                  <a:extLst>
                    <a:ext uri="{9D8B030D-6E8A-4147-A177-3AD203B41FA5}">
                      <a16:colId xmlns:a16="http://schemas.microsoft.com/office/drawing/2014/main" val="2036147417"/>
                    </a:ext>
                  </a:extLst>
                </a:gridCol>
                <a:gridCol w="342646">
                  <a:extLst>
                    <a:ext uri="{9D8B030D-6E8A-4147-A177-3AD203B41FA5}">
                      <a16:colId xmlns:a16="http://schemas.microsoft.com/office/drawing/2014/main" val="3383627454"/>
                    </a:ext>
                  </a:extLst>
                </a:gridCol>
                <a:gridCol w="342646">
                  <a:extLst>
                    <a:ext uri="{9D8B030D-6E8A-4147-A177-3AD203B41FA5}">
                      <a16:colId xmlns:a16="http://schemas.microsoft.com/office/drawing/2014/main" val="932600026"/>
                    </a:ext>
                  </a:extLst>
                </a:gridCol>
                <a:gridCol w="342646">
                  <a:extLst>
                    <a:ext uri="{9D8B030D-6E8A-4147-A177-3AD203B41FA5}">
                      <a16:colId xmlns:a16="http://schemas.microsoft.com/office/drawing/2014/main" val="1932979823"/>
                    </a:ext>
                  </a:extLst>
                </a:gridCol>
                <a:gridCol w="342646">
                  <a:extLst>
                    <a:ext uri="{9D8B030D-6E8A-4147-A177-3AD203B41FA5}">
                      <a16:colId xmlns:a16="http://schemas.microsoft.com/office/drawing/2014/main" val="1011004869"/>
                    </a:ext>
                  </a:extLst>
                </a:gridCol>
                <a:gridCol w="342646">
                  <a:extLst>
                    <a:ext uri="{9D8B030D-6E8A-4147-A177-3AD203B41FA5}">
                      <a16:colId xmlns:a16="http://schemas.microsoft.com/office/drawing/2014/main" val="2545950516"/>
                    </a:ext>
                  </a:extLst>
                </a:gridCol>
                <a:gridCol w="342646">
                  <a:extLst>
                    <a:ext uri="{9D8B030D-6E8A-4147-A177-3AD203B41FA5}">
                      <a16:colId xmlns:a16="http://schemas.microsoft.com/office/drawing/2014/main" val="3368633583"/>
                    </a:ext>
                  </a:extLst>
                </a:gridCol>
                <a:gridCol w="342646">
                  <a:extLst>
                    <a:ext uri="{9D8B030D-6E8A-4147-A177-3AD203B41FA5}">
                      <a16:colId xmlns:a16="http://schemas.microsoft.com/office/drawing/2014/main" val="3918010265"/>
                    </a:ext>
                  </a:extLst>
                </a:gridCol>
                <a:gridCol w="342646">
                  <a:extLst>
                    <a:ext uri="{9D8B030D-6E8A-4147-A177-3AD203B41FA5}">
                      <a16:colId xmlns:a16="http://schemas.microsoft.com/office/drawing/2014/main" val="1071522295"/>
                    </a:ext>
                  </a:extLst>
                </a:gridCol>
                <a:gridCol w="342646">
                  <a:extLst>
                    <a:ext uri="{9D8B030D-6E8A-4147-A177-3AD203B41FA5}">
                      <a16:colId xmlns:a16="http://schemas.microsoft.com/office/drawing/2014/main" val="3025429651"/>
                    </a:ext>
                  </a:extLst>
                </a:gridCol>
              </a:tblGrid>
              <a:tr h="324000">
                <a:tc>
                  <a:txBody>
                    <a:bodyPr/>
                    <a:lstStyle/>
                    <a:p>
                      <a:pPr algn="ctr">
                        <a:lnSpc>
                          <a:spcPct val="107000"/>
                        </a:lnSpc>
                      </a:pPr>
                      <a:r>
                        <a:rPr lang="fr-BE" sz="1600" b="1" kern="1200" dirty="0">
                          <a:solidFill>
                            <a:schemeClr val="bg1"/>
                          </a:solidFill>
                          <a:latin typeface="Roc Grotesk ExtraWide ExtraBold"/>
                          <a:ea typeface="+mn-ea"/>
                          <a:cs typeface="Calibri"/>
                        </a:rPr>
                        <a:t>Match n°</a:t>
                      </a:r>
                      <a:endParaRPr lang="nl-BE" sz="1600" b="1" kern="1200" dirty="0">
                        <a:solidFill>
                          <a:schemeClr val="bg1"/>
                        </a:solidFill>
                        <a:latin typeface="Roc Grotesk ExtraWide ExtraBold"/>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21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extLst>
                  <a:ext uri="{0D108BD9-81ED-4DB2-BD59-A6C34878D82A}">
                    <a16:rowId xmlns:a16="http://schemas.microsoft.com/office/drawing/2014/main" val="4102958172"/>
                  </a:ext>
                </a:extLst>
              </a:tr>
              <a:tr h="324000">
                <a:tc>
                  <a:txBody>
                    <a:bodyPr/>
                    <a:lstStyle/>
                    <a:p>
                      <a:pPr algn="ctr">
                        <a:lnSpc>
                          <a:spcPct val="107000"/>
                        </a:lnSpc>
                      </a:pPr>
                      <a:r>
                        <a:rPr lang="fr-BE" sz="1600" b="1" kern="1200" dirty="0" err="1">
                          <a:solidFill>
                            <a:srgbClr val="007FBF"/>
                          </a:solidFill>
                          <a:latin typeface="Roc Grotesk ExtraWide ExtraBold"/>
                          <a:ea typeface="+mn-ea"/>
                          <a:cs typeface="Calibri"/>
                        </a:rPr>
                        <a:t>Punten</a:t>
                      </a:r>
                      <a:endParaRPr lang="nl-BE" sz="1600" b="1" kern="1200" dirty="0">
                        <a:solidFill>
                          <a:srgbClr val="007FBF"/>
                        </a:solidFill>
                        <a:latin typeface="Roc Grotesk ExtraWide ExtraBold"/>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B9D"/>
                    </a:solid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3576748"/>
                  </a:ext>
                </a:extLst>
              </a:tr>
            </a:tbl>
          </a:graphicData>
        </a:graphic>
      </p:graphicFrame>
      <p:grpSp>
        <p:nvGrpSpPr>
          <p:cNvPr id="14" name="Groep 13">
            <a:extLst>
              <a:ext uri="{FF2B5EF4-FFF2-40B4-BE49-F238E27FC236}">
                <a16:creationId xmlns:a16="http://schemas.microsoft.com/office/drawing/2014/main" id="{B53ADE48-9996-D643-BC52-1A7C5E9FB161}"/>
              </a:ext>
            </a:extLst>
          </p:cNvPr>
          <p:cNvGrpSpPr/>
          <p:nvPr/>
        </p:nvGrpSpPr>
        <p:grpSpPr>
          <a:xfrm>
            <a:off x="526842" y="1765496"/>
            <a:ext cx="8798767" cy="276999"/>
            <a:chOff x="526842" y="2073955"/>
            <a:chExt cx="8798767" cy="276999"/>
          </a:xfrm>
        </p:grpSpPr>
        <p:cxnSp>
          <p:nvCxnSpPr>
            <p:cNvPr id="10" name="Rechte verbindingslijn met pijl 9">
              <a:extLst>
                <a:ext uri="{FF2B5EF4-FFF2-40B4-BE49-F238E27FC236}">
                  <a16:creationId xmlns:a16="http://schemas.microsoft.com/office/drawing/2014/main" id="{1A228CD0-FC8C-BC68-79C6-7B9F34B922CD}"/>
                </a:ext>
              </a:extLst>
            </p:cNvPr>
            <p:cNvCxnSpPr>
              <a:cxnSpLocks/>
            </p:cNvCxnSpPr>
            <p:nvPr/>
          </p:nvCxnSpPr>
          <p:spPr>
            <a:xfrm>
              <a:off x="526842" y="2350954"/>
              <a:ext cx="8798767"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3" name="Tekstvak 12">
              <a:extLst>
                <a:ext uri="{FF2B5EF4-FFF2-40B4-BE49-F238E27FC236}">
                  <a16:creationId xmlns:a16="http://schemas.microsoft.com/office/drawing/2014/main" id="{972AE1FD-296C-92A6-DF60-1F354F7E4030}"/>
                </a:ext>
              </a:extLst>
            </p:cNvPr>
            <p:cNvSpPr txBox="1"/>
            <p:nvPr/>
          </p:nvSpPr>
          <p:spPr>
            <a:xfrm>
              <a:off x="4395873" y="2073955"/>
              <a:ext cx="1060704" cy="276999"/>
            </a:xfrm>
            <a:prstGeom prst="rect">
              <a:avLst/>
            </a:prstGeom>
            <a:noFill/>
          </p:spPr>
          <p:txBody>
            <a:bodyPr wrap="square" rtlCol="0">
              <a:spAutoFit/>
            </a:bodyPr>
            <a:lstStyle/>
            <a:p>
              <a:pPr algn="ctr"/>
              <a:r>
                <a:rPr lang="nl-BE" sz="1200" dirty="0">
                  <a:solidFill>
                    <a:srgbClr val="0087CC"/>
                  </a:solidFill>
                  <a:latin typeface="Roc Grotesk"/>
                  <a:cs typeface="Calibri"/>
                </a:rPr>
                <a:t>52 weken</a:t>
              </a:r>
            </a:p>
          </p:txBody>
        </p:sp>
      </p:grpSp>
      <p:sp>
        <p:nvSpPr>
          <p:cNvPr id="15" name="Tekstvak 14">
            <a:extLst>
              <a:ext uri="{FF2B5EF4-FFF2-40B4-BE49-F238E27FC236}">
                <a16:creationId xmlns:a16="http://schemas.microsoft.com/office/drawing/2014/main" id="{97DBEAA1-0903-DBE5-7C92-383FB32326D7}"/>
              </a:ext>
            </a:extLst>
          </p:cNvPr>
          <p:cNvSpPr txBox="1"/>
          <p:nvPr/>
        </p:nvSpPr>
        <p:spPr>
          <a:xfrm>
            <a:off x="7644383" y="2886116"/>
            <a:ext cx="1681226" cy="276999"/>
          </a:xfrm>
          <a:prstGeom prst="rect">
            <a:avLst/>
          </a:prstGeom>
          <a:noFill/>
        </p:spPr>
        <p:txBody>
          <a:bodyPr wrap="square" rtlCol="0">
            <a:spAutoFit/>
          </a:bodyPr>
          <a:lstStyle/>
          <a:p>
            <a:pPr algn="r"/>
            <a:r>
              <a:rPr lang="nl-BE" sz="1200" b="1" dirty="0">
                <a:solidFill>
                  <a:srgbClr val="0087CC"/>
                </a:solidFill>
                <a:latin typeface="Roc Grotesk"/>
                <a:cs typeface="Calibri"/>
              </a:rPr>
              <a:t>Gemiddelde</a:t>
            </a:r>
            <a:r>
              <a:rPr lang="nl-BE" sz="1200" dirty="0">
                <a:solidFill>
                  <a:srgbClr val="0087CC"/>
                </a:solidFill>
                <a:latin typeface="Roc Grotesk"/>
                <a:cs typeface="Calibri"/>
              </a:rPr>
              <a:t> = 54</a:t>
            </a:r>
            <a:endParaRPr lang="nl-BE" sz="1200" b="1" dirty="0">
              <a:solidFill>
                <a:srgbClr val="0087CC"/>
              </a:solidFill>
              <a:latin typeface="Roc Grotesk"/>
              <a:cs typeface="Calibri"/>
            </a:endParaRPr>
          </a:p>
        </p:txBody>
      </p:sp>
      <p:sp>
        <p:nvSpPr>
          <p:cNvPr id="24" name="TextBox 26">
            <a:extLst>
              <a:ext uri="{FF2B5EF4-FFF2-40B4-BE49-F238E27FC236}">
                <a16:creationId xmlns:a16="http://schemas.microsoft.com/office/drawing/2014/main" id="{01536FD5-9C1C-E3DA-7184-53A4245A77B1}"/>
              </a:ext>
            </a:extLst>
          </p:cNvPr>
          <p:cNvSpPr txBox="1"/>
          <p:nvPr/>
        </p:nvSpPr>
        <p:spPr>
          <a:xfrm>
            <a:off x="1986835" y="3789550"/>
            <a:ext cx="762835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600" u="sng" dirty="0">
                <a:solidFill>
                  <a:srgbClr val="0087CC"/>
                </a:solidFill>
                <a:latin typeface="Roc Grotesk"/>
                <a:cs typeface="Calibri"/>
              </a:rPr>
              <a:t>Voorbeeld nieuwe berekening</a:t>
            </a:r>
          </a:p>
        </p:txBody>
      </p:sp>
      <p:graphicFrame>
        <p:nvGraphicFramePr>
          <p:cNvPr id="25" name="Tabel 24">
            <a:extLst>
              <a:ext uri="{FF2B5EF4-FFF2-40B4-BE49-F238E27FC236}">
                <a16:creationId xmlns:a16="http://schemas.microsoft.com/office/drawing/2014/main" id="{3C966C45-5240-ED20-759A-FFA252B02B97}"/>
              </a:ext>
            </a:extLst>
          </p:cNvPr>
          <p:cNvGraphicFramePr>
            <a:graphicFrameLocks noGrp="1"/>
          </p:cNvGraphicFramePr>
          <p:nvPr>
            <p:extLst>
              <p:ext uri="{D42A27DB-BD31-4B8C-83A1-F6EECF244321}">
                <p14:modId xmlns:p14="http://schemas.microsoft.com/office/powerpoint/2010/main" val="1640535997"/>
              </p:ext>
            </p:extLst>
          </p:nvPr>
        </p:nvGraphicFramePr>
        <p:xfrm>
          <a:off x="1986835" y="4355701"/>
          <a:ext cx="8798767" cy="648000"/>
        </p:xfrm>
        <a:graphic>
          <a:graphicData uri="http://schemas.openxmlformats.org/drawingml/2006/table">
            <a:tbl>
              <a:tblPr firstRow="1" firstCol="1" bandRow="1"/>
              <a:tblGrid>
                <a:gridCol w="917909">
                  <a:extLst>
                    <a:ext uri="{9D8B030D-6E8A-4147-A177-3AD203B41FA5}">
                      <a16:colId xmlns:a16="http://schemas.microsoft.com/office/drawing/2014/main" val="840695290"/>
                    </a:ext>
                  </a:extLst>
                </a:gridCol>
                <a:gridCol w="342646">
                  <a:extLst>
                    <a:ext uri="{9D8B030D-6E8A-4147-A177-3AD203B41FA5}">
                      <a16:colId xmlns:a16="http://schemas.microsoft.com/office/drawing/2014/main" val="2860654054"/>
                    </a:ext>
                  </a:extLst>
                </a:gridCol>
                <a:gridCol w="342646">
                  <a:extLst>
                    <a:ext uri="{9D8B030D-6E8A-4147-A177-3AD203B41FA5}">
                      <a16:colId xmlns:a16="http://schemas.microsoft.com/office/drawing/2014/main" val="156833993"/>
                    </a:ext>
                  </a:extLst>
                </a:gridCol>
                <a:gridCol w="342646">
                  <a:extLst>
                    <a:ext uri="{9D8B030D-6E8A-4147-A177-3AD203B41FA5}">
                      <a16:colId xmlns:a16="http://schemas.microsoft.com/office/drawing/2014/main" val="1094448308"/>
                    </a:ext>
                  </a:extLst>
                </a:gridCol>
                <a:gridCol w="342646">
                  <a:extLst>
                    <a:ext uri="{9D8B030D-6E8A-4147-A177-3AD203B41FA5}">
                      <a16:colId xmlns:a16="http://schemas.microsoft.com/office/drawing/2014/main" val="2336890214"/>
                    </a:ext>
                  </a:extLst>
                </a:gridCol>
                <a:gridCol w="342646">
                  <a:extLst>
                    <a:ext uri="{9D8B030D-6E8A-4147-A177-3AD203B41FA5}">
                      <a16:colId xmlns:a16="http://schemas.microsoft.com/office/drawing/2014/main" val="3144455912"/>
                    </a:ext>
                  </a:extLst>
                </a:gridCol>
                <a:gridCol w="342646">
                  <a:extLst>
                    <a:ext uri="{9D8B030D-6E8A-4147-A177-3AD203B41FA5}">
                      <a16:colId xmlns:a16="http://schemas.microsoft.com/office/drawing/2014/main" val="1117003066"/>
                    </a:ext>
                  </a:extLst>
                </a:gridCol>
                <a:gridCol w="342646">
                  <a:extLst>
                    <a:ext uri="{9D8B030D-6E8A-4147-A177-3AD203B41FA5}">
                      <a16:colId xmlns:a16="http://schemas.microsoft.com/office/drawing/2014/main" val="3577088320"/>
                    </a:ext>
                  </a:extLst>
                </a:gridCol>
                <a:gridCol w="342646">
                  <a:extLst>
                    <a:ext uri="{9D8B030D-6E8A-4147-A177-3AD203B41FA5}">
                      <a16:colId xmlns:a16="http://schemas.microsoft.com/office/drawing/2014/main" val="2965508152"/>
                    </a:ext>
                  </a:extLst>
                </a:gridCol>
                <a:gridCol w="342646">
                  <a:extLst>
                    <a:ext uri="{9D8B030D-6E8A-4147-A177-3AD203B41FA5}">
                      <a16:colId xmlns:a16="http://schemas.microsoft.com/office/drawing/2014/main" val="458943630"/>
                    </a:ext>
                  </a:extLst>
                </a:gridCol>
                <a:gridCol w="342646">
                  <a:extLst>
                    <a:ext uri="{9D8B030D-6E8A-4147-A177-3AD203B41FA5}">
                      <a16:colId xmlns:a16="http://schemas.microsoft.com/office/drawing/2014/main" val="1043265620"/>
                    </a:ext>
                  </a:extLst>
                </a:gridCol>
                <a:gridCol w="342646">
                  <a:extLst>
                    <a:ext uri="{9D8B030D-6E8A-4147-A177-3AD203B41FA5}">
                      <a16:colId xmlns:a16="http://schemas.microsoft.com/office/drawing/2014/main" val="1639187677"/>
                    </a:ext>
                  </a:extLst>
                </a:gridCol>
                <a:gridCol w="342646">
                  <a:extLst>
                    <a:ext uri="{9D8B030D-6E8A-4147-A177-3AD203B41FA5}">
                      <a16:colId xmlns:a16="http://schemas.microsoft.com/office/drawing/2014/main" val="1255339923"/>
                    </a:ext>
                  </a:extLst>
                </a:gridCol>
                <a:gridCol w="342646">
                  <a:extLst>
                    <a:ext uri="{9D8B030D-6E8A-4147-A177-3AD203B41FA5}">
                      <a16:colId xmlns:a16="http://schemas.microsoft.com/office/drawing/2014/main" val="3064202054"/>
                    </a:ext>
                  </a:extLst>
                </a:gridCol>
                <a:gridCol w="342646">
                  <a:extLst>
                    <a:ext uri="{9D8B030D-6E8A-4147-A177-3AD203B41FA5}">
                      <a16:colId xmlns:a16="http://schemas.microsoft.com/office/drawing/2014/main" val="2036147417"/>
                    </a:ext>
                  </a:extLst>
                </a:gridCol>
                <a:gridCol w="342646">
                  <a:extLst>
                    <a:ext uri="{9D8B030D-6E8A-4147-A177-3AD203B41FA5}">
                      <a16:colId xmlns:a16="http://schemas.microsoft.com/office/drawing/2014/main" val="3383627454"/>
                    </a:ext>
                  </a:extLst>
                </a:gridCol>
                <a:gridCol w="342646">
                  <a:extLst>
                    <a:ext uri="{9D8B030D-6E8A-4147-A177-3AD203B41FA5}">
                      <a16:colId xmlns:a16="http://schemas.microsoft.com/office/drawing/2014/main" val="932600026"/>
                    </a:ext>
                  </a:extLst>
                </a:gridCol>
                <a:gridCol w="342646">
                  <a:extLst>
                    <a:ext uri="{9D8B030D-6E8A-4147-A177-3AD203B41FA5}">
                      <a16:colId xmlns:a16="http://schemas.microsoft.com/office/drawing/2014/main" val="1932979823"/>
                    </a:ext>
                  </a:extLst>
                </a:gridCol>
                <a:gridCol w="342646">
                  <a:extLst>
                    <a:ext uri="{9D8B030D-6E8A-4147-A177-3AD203B41FA5}">
                      <a16:colId xmlns:a16="http://schemas.microsoft.com/office/drawing/2014/main" val="1011004869"/>
                    </a:ext>
                  </a:extLst>
                </a:gridCol>
                <a:gridCol w="342646">
                  <a:extLst>
                    <a:ext uri="{9D8B030D-6E8A-4147-A177-3AD203B41FA5}">
                      <a16:colId xmlns:a16="http://schemas.microsoft.com/office/drawing/2014/main" val="2545950516"/>
                    </a:ext>
                  </a:extLst>
                </a:gridCol>
                <a:gridCol w="342646">
                  <a:extLst>
                    <a:ext uri="{9D8B030D-6E8A-4147-A177-3AD203B41FA5}">
                      <a16:colId xmlns:a16="http://schemas.microsoft.com/office/drawing/2014/main" val="3368633583"/>
                    </a:ext>
                  </a:extLst>
                </a:gridCol>
                <a:gridCol w="342646">
                  <a:extLst>
                    <a:ext uri="{9D8B030D-6E8A-4147-A177-3AD203B41FA5}">
                      <a16:colId xmlns:a16="http://schemas.microsoft.com/office/drawing/2014/main" val="3918010265"/>
                    </a:ext>
                  </a:extLst>
                </a:gridCol>
                <a:gridCol w="342646">
                  <a:extLst>
                    <a:ext uri="{9D8B030D-6E8A-4147-A177-3AD203B41FA5}">
                      <a16:colId xmlns:a16="http://schemas.microsoft.com/office/drawing/2014/main" val="1071522295"/>
                    </a:ext>
                  </a:extLst>
                </a:gridCol>
                <a:gridCol w="342646">
                  <a:extLst>
                    <a:ext uri="{9D8B030D-6E8A-4147-A177-3AD203B41FA5}">
                      <a16:colId xmlns:a16="http://schemas.microsoft.com/office/drawing/2014/main" val="3025429651"/>
                    </a:ext>
                  </a:extLst>
                </a:gridCol>
              </a:tblGrid>
              <a:tr h="324000">
                <a:tc>
                  <a:txBody>
                    <a:bodyPr/>
                    <a:lstStyle/>
                    <a:p>
                      <a:pPr algn="ctr">
                        <a:lnSpc>
                          <a:spcPct val="107000"/>
                        </a:lnSpc>
                      </a:pPr>
                      <a:r>
                        <a:rPr lang="fr-BE" sz="1600" b="1" kern="1200" dirty="0">
                          <a:solidFill>
                            <a:schemeClr val="bg1"/>
                          </a:solidFill>
                          <a:latin typeface="Roc Grotesk ExtraWide ExtraBold"/>
                          <a:ea typeface="+mn-ea"/>
                          <a:cs typeface="Calibri"/>
                        </a:rPr>
                        <a:t>Match n°</a:t>
                      </a:r>
                      <a:endParaRPr lang="nl-BE" sz="1600" b="1" kern="1200" dirty="0">
                        <a:solidFill>
                          <a:schemeClr val="bg1"/>
                        </a:solidFill>
                        <a:latin typeface="Roc Grotesk ExtraWide ExtraBold"/>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21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tc>
                  <a:txBody>
                    <a:bodyPr/>
                    <a:lstStyle/>
                    <a:p>
                      <a:pPr algn="ctr"/>
                      <a:r>
                        <a:rPr lang="nl-BE" sz="1200" kern="1200" dirty="0">
                          <a:solidFill>
                            <a:schemeClr val="bg1"/>
                          </a:solidFill>
                          <a:latin typeface="Roc Grotesk"/>
                          <a:ea typeface="+mn-ea"/>
                          <a:cs typeface="Calibri"/>
                        </a:rPr>
                        <a:t>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156082"/>
                    </a:solidFill>
                  </a:tcPr>
                </a:tc>
                <a:extLst>
                  <a:ext uri="{0D108BD9-81ED-4DB2-BD59-A6C34878D82A}">
                    <a16:rowId xmlns:a16="http://schemas.microsoft.com/office/drawing/2014/main" val="4102958172"/>
                  </a:ext>
                </a:extLst>
              </a:tr>
              <a:tr h="324000">
                <a:tc>
                  <a:txBody>
                    <a:bodyPr/>
                    <a:lstStyle/>
                    <a:p>
                      <a:pPr algn="ctr">
                        <a:lnSpc>
                          <a:spcPct val="107000"/>
                        </a:lnSpc>
                      </a:pPr>
                      <a:r>
                        <a:rPr lang="fr-BE" sz="1600" b="1" kern="1200" dirty="0" err="1">
                          <a:solidFill>
                            <a:srgbClr val="007FBF"/>
                          </a:solidFill>
                          <a:latin typeface="Roc Grotesk ExtraWide ExtraBold"/>
                          <a:ea typeface="+mn-ea"/>
                          <a:cs typeface="Calibri"/>
                        </a:rPr>
                        <a:t>Punten</a:t>
                      </a:r>
                      <a:endParaRPr lang="nl-BE" sz="1600" b="1" kern="1200" dirty="0">
                        <a:solidFill>
                          <a:srgbClr val="007FBF"/>
                        </a:solidFill>
                        <a:latin typeface="Roc Grotesk ExtraWide ExtraBold"/>
                        <a:ea typeface="+mn-ea"/>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B9D"/>
                    </a:solid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104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07000"/>
                        </a:lnSpc>
                      </a:pPr>
                      <a:r>
                        <a:rPr lang="nl-BE" sz="1050" kern="1200" dirty="0">
                          <a:solidFill>
                            <a:srgbClr val="0087CC"/>
                          </a:solidFill>
                          <a:latin typeface="Roc Grotesk"/>
                          <a:ea typeface="+mn-ea"/>
                          <a:cs typeface="Calibri"/>
                        </a:rPr>
                        <a:t>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3576748"/>
                  </a:ext>
                </a:extLst>
              </a:tr>
            </a:tbl>
          </a:graphicData>
        </a:graphic>
      </p:graphicFrame>
      <p:grpSp>
        <p:nvGrpSpPr>
          <p:cNvPr id="26" name="Groep 25">
            <a:extLst>
              <a:ext uri="{FF2B5EF4-FFF2-40B4-BE49-F238E27FC236}">
                <a16:creationId xmlns:a16="http://schemas.microsoft.com/office/drawing/2014/main" id="{51C44D43-D57B-16B2-2A50-DEFDD7E87E38}"/>
              </a:ext>
            </a:extLst>
          </p:cNvPr>
          <p:cNvGrpSpPr/>
          <p:nvPr/>
        </p:nvGrpSpPr>
        <p:grpSpPr>
          <a:xfrm>
            <a:off x="1986834" y="3980891"/>
            <a:ext cx="8798767" cy="276999"/>
            <a:chOff x="526842" y="2073955"/>
            <a:chExt cx="8798767" cy="276999"/>
          </a:xfrm>
        </p:grpSpPr>
        <p:cxnSp>
          <p:nvCxnSpPr>
            <p:cNvPr id="28" name="Rechte verbindingslijn met pijl 27">
              <a:extLst>
                <a:ext uri="{FF2B5EF4-FFF2-40B4-BE49-F238E27FC236}">
                  <a16:creationId xmlns:a16="http://schemas.microsoft.com/office/drawing/2014/main" id="{98E4D835-CD57-9351-9691-4E0B765471F4}"/>
                </a:ext>
              </a:extLst>
            </p:cNvPr>
            <p:cNvCxnSpPr>
              <a:cxnSpLocks/>
            </p:cNvCxnSpPr>
            <p:nvPr/>
          </p:nvCxnSpPr>
          <p:spPr>
            <a:xfrm>
              <a:off x="526842" y="2350954"/>
              <a:ext cx="8798767"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29" name="Tekstvak 28">
              <a:extLst>
                <a:ext uri="{FF2B5EF4-FFF2-40B4-BE49-F238E27FC236}">
                  <a16:creationId xmlns:a16="http://schemas.microsoft.com/office/drawing/2014/main" id="{B9DF9DE4-8B82-0EEA-57BB-5E2A6A5204FB}"/>
                </a:ext>
              </a:extLst>
            </p:cNvPr>
            <p:cNvSpPr txBox="1"/>
            <p:nvPr/>
          </p:nvSpPr>
          <p:spPr>
            <a:xfrm>
              <a:off x="4395873" y="2073955"/>
              <a:ext cx="1060704" cy="276999"/>
            </a:xfrm>
            <a:prstGeom prst="rect">
              <a:avLst/>
            </a:prstGeom>
            <a:noFill/>
          </p:spPr>
          <p:txBody>
            <a:bodyPr wrap="square" rtlCol="0">
              <a:spAutoFit/>
            </a:bodyPr>
            <a:lstStyle/>
            <a:p>
              <a:pPr algn="ctr"/>
              <a:r>
                <a:rPr lang="nl-BE" sz="1200" dirty="0">
                  <a:solidFill>
                    <a:srgbClr val="0087CC"/>
                  </a:solidFill>
                  <a:latin typeface="Roc Grotesk"/>
                  <a:cs typeface="Calibri"/>
                </a:rPr>
                <a:t>52 weken</a:t>
              </a:r>
            </a:p>
          </p:txBody>
        </p:sp>
      </p:grpSp>
      <p:sp>
        <p:nvSpPr>
          <p:cNvPr id="30" name="Tekstvak 29">
            <a:extLst>
              <a:ext uri="{FF2B5EF4-FFF2-40B4-BE49-F238E27FC236}">
                <a16:creationId xmlns:a16="http://schemas.microsoft.com/office/drawing/2014/main" id="{8EE59F52-7F20-51D6-7A1D-295C36021BC0}"/>
              </a:ext>
            </a:extLst>
          </p:cNvPr>
          <p:cNvSpPr txBox="1"/>
          <p:nvPr/>
        </p:nvSpPr>
        <p:spPr>
          <a:xfrm>
            <a:off x="9104375" y="5101511"/>
            <a:ext cx="1681226" cy="276999"/>
          </a:xfrm>
          <a:prstGeom prst="rect">
            <a:avLst/>
          </a:prstGeom>
          <a:noFill/>
        </p:spPr>
        <p:txBody>
          <a:bodyPr wrap="square" rtlCol="0">
            <a:spAutoFit/>
          </a:bodyPr>
          <a:lstStyle/>
          <a:p>
            <a:pPr algn="r"/>
            <a:r>
              <a:rPr lang="nl-BE" sz="1200" b="1" dirty="0">
                <a:solidFill>
                  <a:srgbClr val="0087CC"/>
                </a:solidFill>
                <a:latin typeface="Roc Grotesk"/>
                <a:cs typeface="Calibri"/>
              </a:rPr>
              <a:t>Gemiddelde</a:t>
            </a:r>
            <a:r>
              <a:rPr lang="nl-BE" sz="1200" dirty="0">
                <a:solidFill>
                  <a:srgbClr val="0087CC"/>
                </a:solidFill>
                <a:latin typeface="Roc Grotesk"/>
                <a:cs typeface="Calibri"/>
              </a:rPr>
              <a:t> = 58</a:t>
            </a:r>
            <a:endParaRPr lang="nl-BE" sz="1200" b="1" dirty="0">
              <a:solidFill>
                <a:srgbClr val="0087CC"/>
              </a:solidFill>
              <a:latin typeface="Roc Grotesk"/>
              <a:cs typeface="Calibri"/>
            </a:endParaRPr>
          </a:p>
        </p:txBody>
      </p:sp>
      <p:sp>
        <p:nvSpPr>
          <p:cNvPr id="31" name="Vermenigvuldigingsteken 30">
            <a:extLst>
              <a:ext uri="{FF2B5EF4-FFF2-40B4-BE49-F238E27FC236}">
                <a16:creationId xmlns:a16="http://schemas.microsoft.com/office/drawing/2014/main" id="{2FF8C88E-F149-274D-4352-4615839CBF9C}"/>
              </a:ext>
            </a:extLst>
          </p:cNvPr>
          <p:cNvSpPr/>
          <p:nvPr/>
        </p:nvSpPr>
        <p:spPr>
          <a:xfrm>
            <a:off x="2861691" y="4408973"/>
            <a:ext cx="432000" cy="540000"/>
          </a:xfrm>
          <a:prstGeom prst="mathMultiply">
            <a:avLst/>
          </a:prstGeom>
          <a:solidFill>
            <a:srgbClr val="E13C2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32" name="Vermenigvuldigingsteken 31">
            <a:extLst>
              <a:ext uri="{FF2B5EF4-FFF2-40B4-BE49-F238E27FC236}">
                <a16:creationId xmlns:a16="http://schemas.microsoft.com/office/drawing/2014/main" id="{20DBC008-AA71-694C-BEF0-D210CFA106DC}"/>
              </a:ext>
            </a:extLst>
          </p:cNvPr>
          <p:cNvSpPr/>
          <p:nvPr/>
        </p:nvSpPr>
        <p:spPr>
          <a:xfrm>
            <a:off x="3204592" y="4408973"/>
            <a:ext cx="432000" cy="540000"/>
          </a:xfrm>
          <a:prstGeom prst="mathMultiply">
            <a:avLst/>
          </a:prstGeom>
          <a:solidFill>
            <a:srgbClr val="E13C2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33" name="Vermenigvuldigingsteken 32">
            <a:extLst>
              <a:ext uri="{FF2B5EF4-FFF2-40B4-BE49-F238E27FC236}">
                <a16:creationId xmlns:a16="http://schemas.microsoft.com/office/drawing/2014/main" id="{CE1B6B32-2DB6-F092-69B2-88641388CA4B}"/>
              </a:ext>
            </a:extLst>
          </p:cNvPr>
          <p:cNvSpPr/>
          <p:nvPr/>
        </p:nvSpPr>
        <p:spPr>
          <a:xfrm>
            <a:off x="3547492" y="4408973"/>
            <a:ext cx="432000" cy="540000"/>
          </a:xfrm>
          <a:prstGeom prst="mathMultiply">
            <a:avLst/>
          </a:prstGeom>
          <a:solidFill>
            <a:srgbClr val="E13C2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34" name="Tekstvak 33">
            <a:extLst>
              <a:ext uri="{FF2B5EF4-FFF2-40B4-BE49-F238E27FC236}">
                <a16:creationId xmlns:a16="http://schemas.microsoft.com/office/drawing/2014/main" id="{329E58DC-FB9D-F44C-453B-B636829D77F8}"/>
              </a:ext>
            </a:extLst>
          </p:cNvPr>
          <p:cNvSpPr txBox="1"/>
          <p:nvPr/>
        </p:nvSpPr>
        <p:spPr>
          <a:xfrm>
            <a:off x="3831336" y="3161229"/>
            <a:ext cx="5494273" cy="276999"/>
          </a:xfrm>
          <a:prstGeom prst="rect">
            <a:avLst/>
          </a:prstGeom>
          <a:noFill/>
        </p:spPr>
        <p:txBody>
          <a:bodyPr wrap="square" rtlCol="0">
            <a:spAutoFit/>
          </a:bodyPr>
          <a:lstStyle/>
          <a:p>
            <a:pPr algn="r"/>
            <a:r>
              <a:rPr lang="nl-BE" sz="1200" i="1" dirty="0">
                <a:solidFill>
                  <a:srgbClr val="0087CC"/>
                </a:solidFill>
                <a:highlight>
                  <a:srgbClr val="FF9B9D"/>
                </a:highlight>
                <a:latin typeface="Roc Grotesk"/>
                <a:cs typeface="Calibri"/>
              </a:rPr>
              <a:t>*Gewonnen wedstrijd die het gemiddelde zou verlagen = niet in rekening genomen</a:t>
            </a:r>
          </a:p>
        </p:txBody>
      </p:sp>
      <p:sp>
        <p:nvSpPr>
          <p:cNvPr id="35" name="Tekstvak 34">
            <a:extLst>
              <a:ext uri="{FF2B5EF4-FFF2-40B4-BE49-F238E27FC236}">
                <a16:creationId xmlns:a16="http://schemas.microsoft.com/office/drawing/2014/main" id="{4014F8AC-9751-2B2A-123F-837FB53B7267}"/>
              </a:ext>
            </a:extLst>
          </p:cNvPr>
          <p:cNvSpPr txBox="1"/>
          <p:nvPr/>
        </p:nvSpPr>
        <p:spPr>
          <a:xfrm>
            <a:off x="5291328" y="5376624"/>
            <a:ext cx="5494273" cy="276999"/>
          </a:xfrm>
          <a:prstGeom prst="rect">
            <a:avLst/>
          </a:prstGeom>
          <a:noFill/>
        </p:spPr>
        <p:txBody>
          <a:bodyPr wrap="square" rtlCol="0">
            <a:spAutoFit/>
          </a:bodyPr>
          <a:lstStyle/>
          <a:p>
            <a:pPr algn="r"/>
            <a:r>
              <a:rPr lang="nl-BE" sz="1200" i="1" dirty="0">
                <a:solidFill>
                  <a:srgbClr val="0087CC"/>
                </a:solidFill>
                <a:highlight>
                  <a:srgbClr val="FF9B9D"/>
                </a:highlight>
                <a:latin typeface="Roc Grotesk"/>
                <a:cs typeface="Calibri"/>
              </a:rPr>
              <a:t>*Gewonnen wedstrijd die het gemiddelde zou verlagen = niet in rekening genomen</a:t>
            </a:r>
          </a:p>
        </p:txBody>
      </p:sp>
    </p:spTree>
    <p:extLst>
      <p:ext uri="{BB962C8B-B14F-4D97-AF65-F5344CB8AC3E}">
        <p14:creationId xmlns:p14="http://schemas.microsoft.com/office/powerpoint/2010/main" val="1373946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3E9E58F5-2CBF-C8CE-E7FC-4675FF91E1FD}"/>
              </a:ext>
            </a:extLst>
          </p:cNvPr>
          <p:cNvPicPr>
            <a:picLocks noGrp="1" noChangeAspect="1"/>
          </p:cNvPicPr>
          <p:nvPr>
            <p:ph idx="1"/>
          </p:nvPr>
        </p:nvPicPr>
        <p:blipFill>
          <a:blip r:embed="rId2"/>
          <a:stretch>
            <a:fillRect/>
          </a:stretch>
        </p:blipFill>
        <p:spPr>
          <a:xfrm>
            <a:off x="0" y="-3968"/>
            <a:ext cx="12192000" cy="6862305"/>
          </a:xfrm>
        </p:spPr>
      </p:pic>
      <p:sp>
        <p:nvSpPr>
          <p:cNvPr id="28" name="TextBox 27">
            <a:extLst>
              <a:ext uri="{FF2B5EF4-FFF2-40B4-BE49-F238E27FC236}">
                <a16:creationId xmlns:a16="http://schemas.microsoft.com/office/drawing/2014/main" id="{41CCA3B7-ADA0-156E-7ED0-AE82FC3DBA4D}"/>
              </a:ext>
            </a:extLst>
          </p:cNvPr>
          <p:cNvSpPr txBox="1"/>
          <p:nvPr/>
        </p:nvSpPr>
        <p:spPr>
          <a:xfrm>
            <a:off x="1701452" y="605425"/>
            <a:ext cx="72650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000" b="1" dirty="0" err="1">
                <a:solidFill>
                  <a:srgbClr val="006EA6"/>
                </a:solidFill>
                <a:latin typeface="Roc Grotesk ExtraWide ExtraBold"/>
                <a:cs typeface="Calibri"/>
              </a:rPr>
              <a:t>Algemeen</a:t>
            </a:r>
            <a:endParaRPr lang="en-US" sz="3000" b="1" dirty="0">
              <a:solidFill>
                <a:srgbClr val="006EA6"/>
              </a:solidFill>
              <a:latin typeface="Roc Grotesk ExtraWide ExtraBold"/>
              <a:cs typeface="Calibri"/>
            </a:endParaRPr>
          </a:p>
        </p:txBody>
      </p:sp>
      <p:sp>
        <p:nvSpPr>
          <p:cNvPr id="29" name="TextBox 28">
            <a:extLst>
              <a:ext uri="{FF2B5EF4-FFF2-40B4-BE49-F238E27FC236}">
                <a16:creationId xmlns:a16="http://schemas.microsoft.com/office/drawing/2014/main" id="{5A2E3DEE-6604-9C20-09DE-79BE080B8623}"/>
              </a:ext>
            </a:extLst>
          </p:cNvPr>
          <p:cNvSpPr txBox="1"/>
          <p:nvPr/>
        </p:nvSpPr>
        <p:spPr>
          <a:xfrm>
            <a:off x="1701452" y="1158657"/>
            <a:ext cx="726509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sz="2000" b="1" dirty="0">
                <a:solidFill>
                  <a:srgbClr val="007FBF"/>
                </a:solidFill>
                <a:latin typeface="Roc Grotesk ExtraWide ExtraBold"/>
                <a:cs typeface="Calibri"/>
              </a:rPr>
              <a:t>7) Ongeldige verlieswedstrijden</a:t>
            </a:r>
          </a:p>
        </p:txBody>
      </p:sp>
      <p:sp>
        <p:nvSpPr>
          <p:cNvPr id="32" name="TextBox 31">
            <a:extLst>
              <a:ext uri="{FF2B5EF4-FFF2-40B4-BE49-F238E27FC236}">
                <a16:creationId xmlns:a16="http://schemas.microsoft.com/office/drawing/2014/main" id="{9A69843E-B9A7-623B-7339-34BB49A190EB}"/>
              </a:ext>
            </a:extLst>
          </p:cNvPr>
          <p:cNvSpPr txBox="1"/>
          <p:nvPr/>
        </p:nvSpPr>
        <p:spPr>
          <a:xfrm>
            <a:off x="1697276" y="1551140"/>
            <a:ext cx="7730187"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600" b="1" dirty="0">
                <a:solidFill>
                  <a:srgbClr val="0087CC"/>
                </a:solidFill>
                <a:latin typeface="Roc Grotesk"/>
                <a:cs typeface="Calibri"/>
              </a:rPr>
              <a:t>Doel: </a:t>
            </a:r>
            <a:r>
              <a:rPr lang="nl-BE" sz="1600" dirty="0">
                <a:solidFill>
                  <a:srgbClr val="0087CC"/>
                </a:solidFill>
                <a:latin typeface="Roc Grotesk"/>
                <a:cs typeface="Calibri"/>
              </a:rPr>
              <a:t>wedstrijden met te veel verschil in klassement niet meenemen in de berekening van de gemiddeldes</a:t>
            </a:r>
            <a:br>
              <a:rPr lang="nl-BE" sz="1600" dirty="0">
                <a:solidFill>
                  <a:srgbClr val="0087CC"/>
                </a:solidFill>
                <a:latin typeface="Roc Grotesk"/>
                <a:cs typeface="Calibri"/>
              </a:rPr>
            </a:br>
            <a:endParaRPr lang="nl-BE" sz="1600" dirty="0">
              <a:solidFill>
                <a:srgbClr val="0087CC"/>
              </a:solidFill>
              <a:latin typeface="Roc Grotesk"/>
              <a:cs typeface="Calibri"/>
            </a:endParaRPr>
          </a:p>
          <a:p>
            <a:r>
              <a:rPr lang="nl-BE" sz="1600" b="1" dirty="0">
                <a:solidFill>
                  <a:srgbClr val="0087CC"/>
                </a:solidFill>
                <a:latin typeface="Roc Grotesk"/>
                <a:cs typeface="Calibri"/>
              </a:rPr>
              <a:t>In enkel</a:t>
            </a:r>
            <a:r>
              <a:rPr lang="nl-BE" sz="1600" dirty="0">
                <a:solidFill>
                  <a:srgbClr val="0087CC"/>
                </a:solidFill>
                <a:latin typeface="Roc Grotesk"/>
                <a:cs typeface="Calibri"/>
              </a:rPr>
              <a:t>:</a:t>
            </a:r>
            <a:r>
              <a:rPr lang="nl-BE" sz="1600" b="1" dirty="0">
                <a:solidFill>
                  <a:srgbClr val="0087CC"/>
                </a:solidFill>
                <a:latin typeface="Roc Grotesk"/>
                <a:cs typeface="Calibri"/>
              </a:rPr>
              <a:t> </a:t>
            </a:r>
            <a:r>
              <a:rPr lang="nl-BE" sz="1600" dirty="0">
                <a:solidFill>
                  <a:srgbClr val="0087CC"/>
                </a:solidFill>
                <a:latin typeface="Roc Grotesk"/>
                <a:cs typeface="Calibri"/>
              </a:rPr>
              <a:t>wedstrijden verloren tegen een tegenstander van meer dan één klassement hoger</a:t>
            </a:r>
          </a:p>
          <a:p>
            <a:r>
              <a:rPr lang="nl-BE" sz="1600" u="sng" dirty="0">
                <a:solidFill>
                  <a:srgbClr val="0087CC"/>
                </a:solidFill>
                <a:latin typeface="Roc Grotesk"/>
                <a:cs typeface="Calibri"/>
              </a:rPr>
              <a:t>Voorbeeld</a:t>
            </a:r>
          </a:p>
          <a:p>
            <a:pPr marL="285750" indent="-285750">
              <a:buFont typeface="Arial" panose="020B0604020202020204" pitchFamily="34" charset="0"/>
              <a:buChar char="•"/>
            </a:pPr>
            <a:r>
              <a:rPr lang="nl-BE" sz="1600" dirty="0">
                <a:solidFill>
                  <a:srgbClr val="0087CC"/>
                </a:solidFill>
                <a:latin typeface="Roc Grotesk"/>
                <a:cs typeface="Calibri"/>
              </a:rPr>
              <a:t>Een 5-speler verliest tegen een 3-speler = ongeldig</a:t>
            </a:r>
          </a:p>
          <a:p>
            <a:pPr marL="285750" indent="-285750">
              <a:buFont typeface="Arial" panose="020B0604020202020204" pitchFamily="34" charset="0"/>
              <a:buChar char="•"/>
            </a:pPr>
            <a:r>
              <a:rPr lang="nl-BE" sz="1600" dirty="0">
                <a:solidFill>
                  <a:srgbClr val="0087CC"/>
                </a:solidFill>
                <a:latin typeface="Roc Grotesk"/>
                <a:cs typeface="Calibri"/>
              </a:rPr>
              <a:t>Een 5-speler verliest tegen een 4-speler = geldig</a:t>
            </a:r>
          </a:p>
          <a:p>
            <a:endParaRPr lang="nl-BE" sz="1600" dirty="0">
              <a:solidFill>
                <a:srgbClr val="0087CC"/>
              </a:solidFill>
              <a:latin typeface="Roc Grotesk"/>
              <a:cs typeface="Calibri"/>
            </a:endParaRPr>
          </a:p>
          <a:p>
            <a:r>
              <a:rPr lang="nl-BE" sz="1600" b="1" dirty="0">
                <a:solidFill>
                  <a:srgbClr val="0087CC"/>
                </a:solidFill>
                <a:latin typeface="Roc Grotesk"/>
                <a:cs typeface="Calibri"/>
              </a:rPr>
              <a:t>In dubbel</a:t>
            </a:r>
            <a:r>
              <a:rPr lang="nl-BE" sz="1600" dirty="0">
                <a:solidFill>
                  <a:srgbClr val="0087CC"/>
                </a:solidFill>
                <a:latin typeface="Roc Grotesk"/>
                <a:cs typeface="Calibri"/>
              </a:rPr>
              <a:t>: wedstrijden verloren tegen een koppel waarvan de som van hun klassementen meer dan één klassement hoger is</a:t>
            </a:r>
          </a:p>
          <a:p>
            <a:r>
              <a:rPr lang="nl-BE" sz="1600" u="sng" dirty="0">
                <a:solidFill>
                  <a:srgbClr val="0087CC"/>
                </a:solidFill>
                <a:latin typeface="Roc Grotesk"/>
                <a:cs typeface="Calibri"/>
              </a:rPr>
              <a:t>Voorbeeld</a:t>
            </a:r>
          </a:p>
          <a:p>
            <a:pPr marL="285750" indent="-285750">
              <a:buFont typeface="Arial" panose="020B0604020202020204" pitchFamily="34" charset="0"/>
              <a:buChar char="•"/>
            </a:pPr>
            <a:r>
              <a:rPr lang="nl-BE" sz="1600" dirty="0">
                <a:solidFill>
                  <a:srgbClr val="0087CC"/>
                </a:solidFill>
                <a:latin typeface="Roc Grotesk"/>
                <a:cs typeface="Calibri"/>
              </a:rPr>
              <a:t>Een koppel 5-5 verliest tegen een koppel 4-4 = ongeldig</a:t>
            </a:r>
          </a:p>
          <a:p>
            <a:pPr marL="285750" indent="-285750">
              <a:buFont typeface="Arial" panose="020B0604020202020204" pitchFamily="34" charset="0"/>
              <a:buChar char="•"/>
            </a:pPr>
            <a:r>
              <a:rPr lang="nl-BE" sz="1600" dirty="0">
                <a:solidFill>
                  <a:srgbClr val="0087CC"/>
                </a:solidFill>
                <a:latin typeface="Roc Grotesk"/>
                <a:cs typeface="Calibri"/>
              </a:rPr>
              <a:t>Een koppel 5-5 verliest tegen een koppel 4-5 = geldig</a:t>
            </a:r>
          </a:p>
        </p:txBody>
      </p:sp>
    </p:spTree>
    <p:extLst>
      <p:ext uri="{BB962C8B-B14F-4D97-AF65-F5344CB8AC3E}">
        <p14:creationId xmlns:p14="http://schemas.microsoft.com/office/powerpoint/2010/main" val="911019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white background with black and white clouds&#10;&#10;Description automatically generated">
            <a:extLst>
              <a:ext uri="{FF2B5EF4-FFF2-40B4-BE49-F238E27FC236}">
                <a16:creationId xmlns:a16="http://schemas.microsoft.com/office/drawing/2014/main" id="{8F87CB3C-0850-41AD-FB69-01D40F651E93}"/>
              </a:ext>
            </a:extLst>
          </p:cNvPr>
          <p:cNvPicPr>
            <a:picLocks noChangeAspect="1"/>
          </p:cNvPicPr>
          <p:nvPr/>
        </p:nvPicPr>
        <p:blipFill>
          <a:blip r:embed="rId2"/>
          <a:stretch>
            <a:fillRect/>
          </a:stretch>
        </p:blipFill>
        <p:spPr>
          <a:xfrm>
            <a:off x="2610" y="2610"/>
            <a:ext cx="12192000" cy="6852780"/>
          </a:xfrm>
          <a:prstGeom prst="rect">
            <a:avLst/>
          </a:prstGeom>
        </p:spPr>
      </p:pic>
      <p:sp>
        <p:nvSpPr>
          <p:cNvPr id="22" name="TextBox 21">
            <a:extLst>
              <a:ext uri="{FF2B5EF4-FFF2-40B4-BE49-F238E27FC236}">
                <a16:creationId xmlns:a16="http://schemas.microsoft.com/office/drawing/2014/main" id="{A9CAECA5-D458-2D7B-D319-3655E06F5689}"/>
              </a:ext>
            </a:extLst>
          </p:cNvPr>
          <p:cNvSpPr txBox="1"/>
          <p:nvPr/>
        </p:nvSpPr>
        <p:spPr>
          <a:xfrm>
            <a:off x="1701452" y="605425"/>
            <a:ext cx="72650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000" b="1" dirty="0" err="1">
                <a:solidFill>
                  <a:srgbClr val="006EA6"/>
                </a:solidFill>
                <a:latin typeface="Roc Grotesk ExtraWide ExtraBold"/>
                <a:cs typeface="Calibri"/>
              </a:rPr>
              <a:t>Algemeen</a:t>
            </a:r>
            <a:endParaRPr lang="en-US" sz="3000" b="1" dirty="0">
              <a:solidFill>
                <a:srgbClr val="006EA6"/>
              </a:solidFill>
              <a:latin typeface="Roc Grotesk ExtraWide ExtraBold"/>
              <a:cs typeface="Calibri"/>
            </a:endParaRPr>
          </a:p>
        </p:txBody>
      </p:sp>
      <p:sp>
        <p:nvSpPr>
          <p:cNvPr id="23" name="TextBox 22">
            <a:extLst>
              <a:ext uri="{FF2B5EF4-FFF2-40B4-BE49-F238E27FC236}">
                <a16:creationId xmlns:a16="http://schemas.microsoft.com/office/drawing/2014/main" id="{6B167441-228B-DF16-FBC6-6D79A6A6E6BC}"/>
              </a:ext>
            </a:extLst>
          </p:cNvPr>
          <p:cNvSpPr txBox="1"/>
          <p:nvPr/>
        </p:nvSpPr>
        <p:spPr>
          <a:xfrm>
            <a:off x="1701452" y="1158657"/>
            <a:ext cx="726509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dirty="0">
                <a:solidFill>
                  <a:srgbClr val="007FBF"/>
                </a:solidFill>
                <a:latin typeface="Roc Grotesk ExtraWide ExtraBold"/>
                <a:cs typeface="Calibri"/>
              </a:rPr>
              <a:t>8) </a:t>
            </a:r>
            <a:r>
              <a:rPr lang="nl-BE" sz="2000" b="1" dirty="0">
                <a:solidFill>
                  <a:srgbClr val="007FBF"/>
                </a:solidFill>
                <a:latin typeface="Roc Grotesk ExtraWide ExtraBold"/>
                <a:cs typeface="Calibri"/>
              </a:rPr>
              <a:t>Maandelijkse klassementswijziging</a:t>
            </a:r>
          </a:p>
        </p:txBody>
      </p:sp>
      <p:sp>
        <p:nvSpPr>
          <p:cNvPr id="27" name="TextBox 26">
            <a:extLst>
              <a:ext uri="{FF2B5EF4-FFF2-40B4-BE49-F238E27FC236}">
                <a16:creationId xmlns:a16="http://schemas.microsoft.com/office/drawing/2014/main" id="{899EA624-BA81-95B7-6E21-5724B90D2717}"/>
              </a:ext>
            </a:extLst>
          </p:cNvPr>
          <p:cNvSpPr txBox="1"/>
          <p:nvPr/>
        </p:nvSpPr>
        <p:spPr>
          <a:xfrm>
            <a:off x="1697277" y="1551140"/>
            <a:ext cx="7628350"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600" b="1" dirty="0">
                <a:solidFill>
                  <a:srgbClr val="0087CC"/>
                </a:solidFill>
                <a:latin typeface="Roc Grotesk"/>
                <a:cs typeface="Calibri"/>
              </a:rPr>
              <a:t>Doel</a:t>
            </a:r>
            <a:r>
              <a:rPr lang="nl-BE" sz="1600" dirty="0">
                <a:solidFill>
                  <a:srgbClr val="0087CC"/>
                </a:solidFill>
                <a:latin typeface="Roc Grotesk"/>
                <a:cs typeface="Calibri"/>
              </a:rPr>
              <a:t>:</a:t>
            </a:r>
            <a:r>
              <a:rPr lang="nl-BE" sz="1600" b="1" dirty="0">
                <a:solidFill>
                  <a:srgbClr val="0087CC"/>
                </a:solidFill>
                <a:latin typeface="Roc Grotesk"/>
                <a:cs typeface="Calibri"/>
              </a:rPr>
              <a:t> </a:t>
            </a:r>
            <a:r>
              <a:rPr lang="nl-BE" sz="1600" dirty="0">
                <a:solidFill>
                  <a:srgbClr val="0087CC"/>
                </a:solidFill>
                <a:latin typeface="Roc Grotesk"/>
                <a:cs typeface="Calibri"/>
              </a:rPr>
              <a:t>frequentere klassementswijziging om te voorkomen dat spelers stoppen met spelen en wachten op de volgende klassementswijziging zodra ze voldoende punten hebben, alsook spelers sneller naar hun nieuwe klassement laten evolueren en op een correct niveau laten spelen</a:t>
            </a:r>
          </a:p>
          <a:p>
            <a:endParaRPr lang="nl-BE" sz="1600" dirty="0">
              <a:solidFill>
                <a:srgbClr val="0087CC"/>
              </a:solidFill>
              <a:latin typeface="Roc Grotesk"/>
              <a:cs typeface="Calibri"/>
            </a:endParaRPr>
          </a:p>
          <a:p>
            <a:r>
              <a:rPr lang="nl-BE" sz="1600" dirty="0">
                <a:solidFill>
                  <a:srgbClr val="0087CC"/>
                </a:solidFill>
                <a:latin typeface="Roc Grotesk"/>
                <a:cs typeface="Calibri"/>
              </a:rPr>
              <a:t>De klassementen worden elke eerste maandag (of de volgende dag als het een feestdag is) van elke maand opnieuw geëvalueerd, naar stijgen of dalen, gebaseerd op de gemiddelden voor stijgen en dalen van de spelers</a:t>
            </a:r>
          </a:p>
        </p:txBody>
      </p:sp>
    </p:spTree>
    <p:extLst>
      <p:ext uri="{BB962C8B-B14F-4D97-AF65-F5344CB8AC3E}">
        <p14:creationId xmlns:p14="http://schemas.microsoft.com/office/powerpoint/2010/main" val="1479452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3E9E58F5-2CBF-C8CE-E7FC-4675FF91E1FD}"/>
              </a:ext>
            </a:extLst>
          </p:cNvPr>
          <p:cNvPicPr>
            <a:picLocks noGrp="1" noChangeAspect="1"/>
          </p:cNvPicPr>
          <p:nvPr>
            <p:ph idx="1"/>
          </p:nvPr>
        </p:nvPicPr>
        <p:blipFill>
          <a:blip r:embed="rId2"/>
          <a:stretch>
            <a:fillRect/>
          </a:stretch>
        </p:blipFill>
        <p:spPr>
          <a:xfrm>
            <a:off x="0" y="-3968"/>
            <a:ext cx="12192000" cy="6862305"/>
          </a:xfrm>
        </p:spPr>
      </p:pic>
      <p:sp>
        <p:nvSpPr>
          <p:cNvPr id="28" name="TextBox 27">
            <a:extLst>
              <a:ext uri="{FF2B5EF4-FFF2-40B4-BE49-F238E27FC236}">
                <a16:creationId xmlns:a16="http://schemas.microsoft.com/office/drawing/2014/main" id="{41CCA3B7-ADA0-156E-7ED0-AE82FC3DBA4D}"/>
              </a:ext>
            </a:extLst>
          </p:cNvPr>
          <p:cNvSpPr txBox="1"/>
          <p:nvPr/>
        </p:nvSpPr>
        <p:spPr>
          <a:xfrm>
            <a:off x="1701452" y="605425"/>
            <a:ext cx="72650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000" b="1" dirty="0" err="1">
                <a:solidFill>
                  <a:srgbClr val="006EA6"/>
                </a:solidFill>
                <a:latin typeface="Roc Grotesk ExtraWide ExtraBold"/>
                <a:cs typeface="Calibri"/>
              </a:rPr>
              <a:t>Algemeen</a:t>
            </a:r>
            <a:endParaRPr lang="en-US" sz="3000" b="1" dirty="0">
              <a:solidFill>
                <a:srgbClr val="006EA6"/>
              </a:solidFill>
              <a:latin typeface="Roc Grotesk ExtraWide ExtraBold"/>
              <a:cs typeface="Calibri"/>
            </a:endParaRPr>
          </a:p>
        </p:txBody>
      </p:sp>
      <p:sp>
        <p:nvSpPr>
          <p:cNvPr id="29" name="TextBox 28">
            <a:extLst>
              <a:ext uri="{FF2B5EF4-FFF2-40B4-BE49-F238E27FC236}">
                <a16:creationId xmlns:a16="http://schemas.microsoft.com/office/drawing/2014/main" id="{5A2E3DEE-6604-9C20-09DE-79BE080B8623}"/>
              </a:ext>
            </a:extLst>
          </p:cNvPr>
          <p:cNvSpPr txBox="1"/>
          <p:nvPr/>
        </p:nvSpPr>
        <p:spPr>
          <a:xfrm>
            <a:off x="1701452" y="1158657"/>
            <a:ext cx="726509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sz="2000" b="1" dirty="0">
                <a:solidFill>
                  <a:srgbClr val="007FBF"/>
                </a:solidFill>
                <a:latin typeface="Roc Grotesk ExtraWide ExtraBold"/>
                <a:cs typeface="Calibri"/>
              </a:rPr>
              <a:t>9) Bescherming van 6 maanden na daling</a:t>
            </a:r>
          </a:p>
        </p:txBody>
      </p:sp>
      <p:sp>
        <p:nvSpPr>
          <p:cNvPr id="32" name="TextBox 31">
            <a:extLst>
              <a:ext uri="{FF2B5EF4-FFF2-40B4-BE49-F238E27FC236}">
                <a16:creationId xmlns:a16="http://schemas.microsoft.com/office/drawing/2014/main" id="{9A69843E-B9A7-623B-7339-34BB49A190EB}"/>
              </a:ext>
            </a:extLst>
          </p:cNvPr>
          <p:cNvSpPr txBox="1"/>
          <p:nvPr/>
        </p:nvSpPr>
        <p:spPr>
          <a:xfrm>
            <a:off x="1697277" y="1551140"/>
            <a:ext cx="762835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600" b="1" dirty="0">
                <a:solidFill>
                  <a:srgbClr val="0087CC"/>
                </a:solidFill>
                <a:latin typeface="Roc Grotesk"/>
                <a:cs typeface="Calibri"/>
              </a:rPr>
              <a:t>Doel</a:t>
            </a:r>
            <a:r>
              <a:rPr lang="nl-BE" sz="1600" dirty="0">
                <a:solidFill>
                  <a:srgbClr val="0087CC"/>
                </a:solidFill>
                <a:latin typeface="Roc Grotesk"/>
                <a:cs typeface="Calibri"/>
              </a:rPr>
              <a:t>:</a:t>
            </a:r>
            <a:r>
              <a:rPr lang="nl-BE" sz="1600" b="1" dirty="0">
                <a:solidFill>
                  <a:srgbClr val="0087CC"/>
                </a:solidFill>
                <a:latin typeface="Roc Grotesk"/>
                <a:cs typeface="Calibri"/>
              </a:rPr>
              <a:t> </a:t>
            </a:r>
            <a:r>
              <a:rPr lang="nl-BE" sz="1600" dirty="0">
                <a:solidFill>
                  <a:srgbClr val="0087CC"/>
                </a:solidFill>
                <a:latin typeface="Roc Grotesk"/>
                <a:cs typeface="Calibri"/>
              </a:rPr>
              <a:t>voorkomen dat spelers meerdere keren na elkaar dalen zonder dat er nieuwe resultaten zijn bijgekomen</a:t>
            </a:r>
          </a:p>
        </p:txBody>
      </p:sp>
    </p:spTree>
    <p:extLst>
      <p:ext uri="{BB962C8B-B14F-4D97-AF65-F5344CB8AC3E}">
        <p14:creationId xmlns:p14="http://schemas.microsoft.com/office/powerpoint/2010/main" val="2175905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white background with black and white clouds&#10;&#10;Description automatically generated">
            <a:extLst>
              <a:ext uri="{FF2B5EF4-FFF2-40B4-BE49-F238E27FC236}">
                <a16:creationId xmlns:a16="http://schemas.microsoft.com/office/drawing/2014/main" id="{8F87CB3C-0850-41AD-FB69-01D40F651E93}"/>
              </a:ext>
            </a:extLst>
          </p:cNvPr>
          <p:cNvPicPr>
            <a:picLocks noChangeAspect="1"/>
          </p:cNvPicPr>
          <p:nvPr/>
        </p:nvPicPr>
        <p:blipFill>
          <a:blip r:embed="rId2"/>
          <a:stretch>
            <a:fillRect/>
          </a:stretch>
        </p:blipFill>
        <p:spPr>
          <a:xfrm>
            <a:off x="2610" y="2610"/>
            <a:ext cx="12192000" cy="6852780"/>
          </a:xfrm>
          <a:prstGeom prst="rect">
            <a:avLst/>
          </a:prstGeom>
        </p:spPr>
      </p:pic>
      <p:sp>
        <p:nvSpPr>
          <p:cNvPr id="22" name="TextBox 21">
            <a:extLst>
              <a:ext uri="{FF2B5EF4-FFF2-40B4-BE49-F238E27FC236}">
                <a16:creationId xmlns:a16="http://schemas.microsoft.com/office/drawing/2014/main" id="{A9CAECA5-D458-2D7B-D319-3655E06F5689}"/>
              </a:ext>
            </a:extLst>
          </p:cNvPr>
          <p:cNvSpPr txBox="1"/>
          <p:nvPr/>
        </p:nvSpPr>
        <p:spPr>
          <a:xfrm>
            <a:off x="1701452" y="605425"/>
            <a:ext cx="72650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000" b="1" dirty="0" err="1">
                <a:solidFill>
                  <a:srgbClr val="006EA6"/>
                </a:solidFill>
                <a:latin typeface="Roc Grotesk ExtraWide ExtraBold"/>
                <a:cs typeface="Calibri"/>
              </a:rPr>
              <a:t>Algemeen</a:t>
            </a:r>
            <a:endParaRPr lang="en-US" sz="3000" b="1" dirty="0">
              <a:solidFill>
                <a:srgbClr val="006EA6"/>
              </a:solidFill>
              <a:latin typeface="Roc Grotesk ExtraWide ExtraBold"/>
              <a:cs typeface="Calibri"/>
            </a:endParaRPr>
          </a:p>
        </p:txBody>
      </p:sp>
      <p:sp>
        <p:nvSpPr>
          <p:cNvPr id="23" name="TextBox 22">
            <a:extLst>
              <a:ext uri="{FF2B5EF4-FFF2-40B4-BE49-F238E27FC236}">
                <a16:creationId xmlns:a16="http://schemas.microsoft.com/office/drawing/2014/main" id="{6B167441-228B-DF16-FBC6-6D79A6A6E6BC}"/>
              </a:ext>
            </a:extLst>
          </p:cNvPr>
          <p:cNvSpPr txBox="1"/>
          <p:nvPr/>
        </p:nvSpPr>
        <p:spPr>
          <a:xfrm>
            <a:off x="1701452" y="1158657"/>
            <a:ext cx="726509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dirty="0">
                <a:solidFill>
                  <a:srgbClr val="007FBF"/>
                </a:solidFill>
                <a:latin typeface="Roc Grotesk ExtraWide ExtraBold"/>
                <a:cs typeface="Calibri"/>
              </a:rPr>
              <a:t>10) </a:t>
            </a:r>
            <a:r>
              <a:rPr lang="nl-BE" sz="2000" b="1" dirty="0">
                <a:solidFill>
                  <a:srgbClr val="007FBF"/>
                </a:solidFill>
                <a:latin typeface="Roc Grotesk ExtraWide ExtraBold"/>
                <a:cs typeface="Calibri"/>
              </a:rPr>
              <a:t>Aanvraag klassementswijziging</a:t>
            </a:r>
          </a:p>
        </p:txBody>
      </p:sp>
      <p:sp>
        <p:nvSpPr>
          <p:cNvPr id="27" name="TextBox 26">
            <a:extLst>
              <a:ext uri="{FF2B5EF4-FFF2-40B4-BE49-F238E27FC236}">
                <a16:creationId xmlns:a16="http://schemas.microsoft.com/office/drawing/2014/main" id="{899EA624-BA81-95B7-6E21-5724B90D2717}"/>
              </a:ext>
            </a:extLst>
          </p:cNvPr>
          <p:cNvSpPr txBox="1"/>
          <p:nvPr/>
        </p:nvSpPr>
        <p:spPr>
          <a:xfrm>
            <a:off x="1697277" y="1551140"/>
            <a:ext cx="762835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1600" b="1" dirty="0">
                <a:solidFill>
                  <a:srgbClr val="0087CC"/>
                </a:solidFill>
                <a:latin typeface="Roc Grotesk"/>
                <a:cs typeface="Calibri"/>
              </a:rPr>
              <a:t>Doel</a:t>
            </a:r>
            <a:r>
              <a:rPr lang="nl-BE" sz="1600" dirty="0">
                <a:solidFill>
                  <a:srgbClr val="0087CC"/>
                </a:solidFill>
                <a:latin typeface="Roc Grotesk"/>
                <a:cs typeface="Calibri"/>
              </a:rPr>
              <a:t>:</a:t>
            </a:r>
            <a:r>
              <a:rPr lang="nl-BE" sz="1600" b="1" dirty="0">
                <a:solidFill>
                  <a:srgbClr val="0087CC"/>
                </a:solidFill>
                <a:latin typeface="Roc Grotesk"/>
                <a:cs typeface="Calibri"/>
              </a:rPr>
              <a:t> </a:t>
            </a:r>
            <a:r>
              <a:rPr lang="nl-BE" sz="1600" dirty="0">
                <a:solidFill>
                  <a:srgbClr val="0087CC"/>
                </a:solidFill>
                <a:latin typeface="Roc Grotesk"/>
                <a:cs typeface="Calibri"/>
              </a:rPr>
              <a:t>spelers kunnen een gemotiveerde aanvraag tot herziening indienen via </a:t>
            </a:r>
            <a:r>
              <a:rPr lang="nl-BE" sz="1600" dirty="0">
                <a:solidFill>
                  <a:srgbClr val="0087CC"/>
                </a:solidFill>
                <a:latin typeface="Roc Grotesk"/>
                <a:cs typeface="Calibri"/>
                <a:hlinkClick r:id="rId3"/>
              </a:rPr>
              <a:t>deze link</a:t>
            </a:r>
            <a:endParaRPr lang="nl-BE" sz="1600" dirty="0">
              <a:solidFill>
                <a:srgbClr val="0087CC"/>
              </a:solidFill>
              <a:latin typeface="Roc Grotesk"/>
              <a:cs typeface="Calibri"/>
            </a:endParaRPr>
          </a:p>
          <a:p>
            <a:endParaRPr lang="nl-BE" sz="1600" dirty="0">
              <a:solidFill>
                <a:srgbClr val="0087CC"/>
              </a:solidFill>
              <a:latin typeface="Roc Grotesk"/>
              <a:cs typeface="Calibri"/>
            </a:endParaRPr>
          </a:p>
          <a:p>
            <a:endParaRPr lang="nl-BE" sz="1600" dirty="0">
              <a:solidFill>
                <a:srgbClr val="0087CC"/>
              </a:solidFill>
              <a:latin typeface="Roc Grotesk"/>
              <a:cs typeface="Calibri"/>
            </a:endParaRPr>
          </a:p>
          <a:p>
            <a:r>
              <a:rPr lang="nl-BE" sz="1600" dirty="0">
                <a:solidFill>
                  <a:srgbClr val="0087CC"/>
                </a:solidFill>
                <a:latin typeface="Roc Grotesk"/>
                <a:cs typeface="Calibri"/>
              </a:rPr>
              <a:t>De nationale klassementencommissie beoordeelt de aanvragen op basis van de motivatie en relevante resultaten van de speler</a:t>
            </a:r>
          </a:p>
        </p:txBody>
      </p:sp>
    </p:spTree>
    <p:extLst>
      <p:ext uri="{BB962C8B-B14F-4D97-AF65-F5344CB8AC3E}">
        <p14:creationId xmlns:p14="http://schemas.microsoft.com/office/powerpoint/2010/main" val="4139277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blue and white rectangle with a blue circle&#10;&#10;Description automatically generated">
            <a:extLst>
              <a:ext uri="{FF2B5EF4-FFF2-40B4-BE49-F238E27FC236}">
                <a16:creationId xmlns:a16="http://schemas.microsoft.com/office/drawing/2014/main" id="{8B16CBA8-7EA4-ED67-46D0-E451AB26FA90}"/>
              </a:ext>
            </a:extLst>
          </p:cNvPr>
          <p:cNvPicPr>
            <a:picLocks noChangeAspect="1"/>
          </p:cNvPicPr>
          <p:nvPr/>
        </p:nvPicPr>
        <p:blipFill>
          <a:blip r:embed="rId2"/>
          <a:stretch>
            <a:fillRect/>
          </a:stretch>
        </p:blipFill>
        <p:spPr>
          <a:xfrm>
            <a:off x="0" y="-2610"/>
            <a:ext cx="12192000" cy="6863219"/>
          </a:xfrm>
          <a:prstGeom prst="rect">
            <a:avLst/>
          </a:prstGeom>
        </p:spPr>
      </p:pic>
      <p:sp>
        <p:nvSpPr>
          <p:cNvPr id="17" name="TextBox 16">
            <a:extLst>
              <a:ext uri="{FF2B5EF4-FFF2-40B4-BE49-F238E27FC236}">
                <a16:creationId xmlns:a16="http://schemas.microsoft.com/office/drawing/2014/main" id="{D7D3809C-EF6C-15B1-61AC-48A2FB3F4E80}"/>
              </a:ext>
            </a:extLst>
          </p:cNvPr>
          <p:cNvSpPr txBox="1"/>
          <p:nvPr/>
        </p:nvSpPr>
        <p:spPr>
          <a:xfrm>
            <a:off x="2974932" y="2875001"/>
            <a:ext cx="6242136"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b="1" dirty="0" err="1">
                <a:solidFill>
                  <a:schemeClr val="bg1"/>
                </a:solidFill>
                <a:latin typeface="Roc Grotesk ExtraWide ExtraBold" panose="00000807000000000000" pitchFamily="50" charset="0"/>
                <a:cs typeface="Calibri"/>
              </a:rPr>
              <a:t>Bedankt</a:t>
            </a:r>
            <a:r>
              <a:rPr lang="en-US" sz="6600" b="1" dirty="0">
                <a:solidFill>
                  <a:schemeClr val="bg1"/>
                </a:solidFill>
                <a:latin typeface="Roc Grotesk ExtraWide ExtraBold" panose="00000807000000000000" pitchFamily="50" charset="0"/>
                <a:cs typeface="Calibri"/>
              </a:rPr>
              <a:t>!</a:t>
            </a:r>
          </a:p>
        </p:txBody>
      </p:sp>
    </p:spTree>
    <p:extLst>
      <p:ext uri="{BB962C8B-B14F-4D97-AF65-F5344CB8AC3E}">
        <p14:creationId xmlns:p14="http://schemas.microsoft.com/office/powerpoint/2010/main" val="34152172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 Powerpoint.potx" id="{ED19C35D-8454-406F-A9D7-63FBD9B1BAE3}" vid="{1814B3E0-E5DB-445E-836E-80BF89D3C78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66d9c6e-3f93-4fc0-b0f3-3a66db23b6b7">
      <Terms xmlns="http://schemas.microsoft.com/office/infopath/2007/PartnerControls"/>
    </lcf76f155ced4ddcb4097134ff3c332f>
    <TaxCatchAll xmlns="96649129-7d8c-46a1-b39e-b7b22c4b913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A3B73C0BFA88E4FB86A44BFAE6919D8" ma:contentTypeVersion="18" ma:contentTypeDescription="Create a new document." ma:contentTypeScope="" ma:versionID="757ac060e217d334bb3e649eec7e930e">
  <xsd:schema xmlns:xsd="http://www.w3.org/2001/XMLSchema" xmlns:xs="http://www.w3.org/2001/XMLSchema" xmlns:p="http://schemas.microsoft.com/office/2006/metadata/properties" xmlns:ns2="666d9c6e-3f93-4fc0-b0f3-3a66db23b6b7" xmlns:ns3="96649129-7d8c-46a1-b39e-b7b22c4b913d" targetNamespace="http://schemas.microsoft.com/office/2006/metadata/properties" ma:root="true" ma:fieldsID="39f33569383c9157dac4150290fef762" ns2:_="" ns3:_="">
    <xsd:import namespace="666d9c6e-3f93-4fc0-b0f3-3a66db23b6b7"/>
    <xsd:import namespace="96649129-7d8c-46a1-b39e-b7b22c4b913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6d9c6e-3f93-4fc0-b0f3-3a66db23b6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a387dc0-c102-410d-b38b-c84d895521b8"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6649129-7d8c-46a1-b39e-b7b22c4b913d"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66522a85-957d-4906-b6c1-26cc912da5a8}" ma:internalName="TaxCatchAll" ma:showField="CatchAllData" ma:web="96649129-7d8c-46a1-b39e-b7b22c4b913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D6445F-D937-4FD1-8D1B-CE04EBA95146}">
  <ds:schemaRefs>
    <ds:schemaRef ds:uri="http://schemas.microsoft.com/office/2006/metadata/properties"/>
    <ds:schemaRef ds:uri="http://schemas.microsoft.com/office/infopath/2007/PartnerControls"/>
    <ds:schemaRef ds:uri="666d9c6e-3f93-4fc0-b0f3-3a66db23b6b7"/>
    <ds:schemaRef ds:uri="96649129-7d8c-46a1-b39e-b7b22c4b913d"/>
  </ds:schemaRefs>
</ds:datastoreItem>
</file>

<file path=customXml/itemProps2.xml><?xml version="1.0" encoding="utf-8"?>
<ds:datastoreItem xmlns:ds="http://schemas.openxmlformats.org/officeDocument/2006/customXml" ds:itemID="{56E451E5-3FF1-4B34-AD7A-508FFA24729B}">
  <ds:schemaRefs>
    <ds:schemaRef ds:uri="http://schemas.microsoft.com/sharepoint/v3/contenttype/forms"/>
  </ds:schemaRefs>
</ds:datastoreItem>
</file>

<file path=customXml/itemProps3.xml><?xml version="1.0" encoding="utf-8"?>
<ds:datastoreItem xmlns:ds="http://schemas.openxmlformats.org/officeDocument/2006/customXml" ds:itemID="{FE10AECB-0E66-4549-8B6B-CCE5F3CA6B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6d9c6e-3f93-4fc0-b0f3-3a66db23b6b7"/>
    <ds:schemaRef ds:uri="96649129-7d8c-46a1-b39e-b7b22c4b91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Presentatie Powerpoint</Template>
  <TotalTime>217</TotalTime>
  <Words>925</Words>
  <Application>Microsoft Office PowerPoint</Application>
  <PresentationFormat>Breedbeeld</PresentationFormat>
  <Paragraphs>268</Paragraphs>
  <Slides>14</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14</vt:i4>
      </vt:variant>
    </vt:vector>
  </HeadingPairs>
  <TitlesOfParts>
    <vt:vector size="20" baseType="lpstr">
      <vt:lpstr>Aptos</vt:lpstr>
      <vt:lpstr>Aptos Display</vt:lpstr>
      <vt:lpstr>Arial</vt:lpstr>
      <vt:lpstr>Roc Grotesk</vt:lpstr>
      <vt:lpstr>Roc Grotesk ExtraWide ExtraBold</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Geraldine Huybrechts</dc:creator>
  <cp:lastModifiedBy>Jeroen Casier</cp:lastModifiedBy>
  <cp:revision>17</cp:revision>
  <dcterms:created xsi:type="dcterms:W3CDTF">2024-06-25T08:39:16Z</dcterms:created>
  <dcterms:modified xsi:type="dcterms:W3CDTF">2024-07-19T10:40:08Z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0x0101000A3B73C0BFA88E4FB86A44BFAE6919D8</vt:lpwstr>
  </property>
</Properties>
</file>